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6" r:id="rId1"/>
  </p:sldMasterIdLst>
  <p:notesMasterIdLst>
    <p:notesMasterId r:id="rId45"/>
  </p:notesMasterIdLst>
  <p:sldIdLst>
    <p:sldId id="256" r:id="rId2"/>
    <p:sldId id="356" r:id="rId3"/>
    <p:sldId id="357" r:id="rId4"/>
    <p:sldId id="367" r:id="rId5"/>
    <p:sldId id="368" r:id="rId6"/>
    <p:sldId id="414" r:id="rId7"/>
    <p:sldId id="438" r:id="rId8"/>
    <p:sldId id="439" r:id="rId9"/>
    <p:sldId id="440" r:id="rId10"/>
    <p:sldId id="358" r:id="rId11"/>
    <p:sldId id="416" r:id="rId12"/>
    <p:sldId id="417" r:id="rId13"/>
    <p:sldId id="418" r:id="rId14"/>
    <p:sldId id="415" r:id="rId15"/>
    <p:sldId id="408" r:id="rId16"/>
    <p:sldId id="409" r:id="rId17"/>
    <p:sldId id="410" r:id="rId18"/>
    <p:sldId id="411" r:id="rId19"/>
    <p:sldId id="412" r:id="rId20"/>
    <p:sldId id="413" r:id="rId21"/>
    <p:sldId id="407" r:id="rId22"/>
    <p:sldId id="420" r:id="rId23"/>
    <p:sldId id="419" r:id="rId24"/>
    <p:sldId id="421" r:id="rId25"/>
    <p:sldId id="422" r:id="rId26"/>
    <p:sldId id="423" r:id="rId27"/>
    <p:sldId id="424" r:id="rId28"/>
    <p:sldId id="425" r:id="rId29"/>
    <p:sldId id="431" r:id="rId30"/>
    <p:sldId id="432" r:id="rId31"/>
    <p:sldId id="433" r:id="rId32"/>
    <p:sldId id="434" r:id="rId33"/>
    <p:sldId id="426" r:id="rId34"/>
    <p:sldId id="427" r:id="rId35"/>
    <p:sldId id="428" r:id="rId36"/>
    <p:sldId id="429" r:id="rId37"/>
    <p:sldId id="430" r:id="rId38"/>
    <p:sldId id="435" r:id="rId39"/>
    <p:sldId id="436" r:id="rId40"/>
    <p:sldId id="437" r:id="rId41"/>
    <p:sldId id="315" r:id="rId42"/>
    <p:sldId id="355" r:id="rId43"/>
    <p:sldId id="441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661" userDrawn="1">
          <p15:clr>
            <a:srgbClr val="A4A3A4"/>
          </p15:clr>
        </p15:guide>
        <p15:guide id="3" pos="6403" userDrawn="1">
          <p15:clr>
            <a:srgbClr val="A4A3A4"/>
          </p15:clr>
        </p15:guide>
        <p15:guide id="4" orient="horz" pos="14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ampaolo Marcantoni" initials="GM" lastIdx="1" clrIdx="0">
    <p:extLst>
      <p:ext uri="{19B8F6BF-5375-455C-9EA6-DF929625EA0E}">
        <p15:presenceInfo xmlns:p15="http://schemas.microsoft.com/office/powerpoint/2012/main" userId="Giampaolo Marcanton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D7F7"/>
    <a:srgbClr val="FDA403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 autoAdjust="0"/>
    <p:restoredTop sz="86395" autoAdjust="0"/>
  </p:normalViewPr>
  <p:slideViewPr>
    <p:cSldViewPr snapToGrid="0">
      <p:cViewPr varScale="1">
        <p:scale>
          <a:sx n="113" d="100"/>
          <a:sy n="113" d="100"/>
        </p:scale>
        <p:origin x="134" y="139"/>
      </p:cViewPr>
      <p:guideLst>
        <p:guide pos="2661"/>
        <p:guide pos="6403"/>
        <p:guide orient="horz" pos="1457"/>
      </p:guideLst>
    </p:cSldViewPr>
  </p:slideViewPr>
  <p:outlineViewPr>
    <p:cViewPr>
      <p:scale>
        <a:sx n="33" d="100"/>
        <a:sy n="33" d="100"/>
      </p:scale>
      <p:origin x="0" y="-156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BA497-9230-496A-BCF8-71AA77102E7D}" type="datetimeFigureOut">
              <a:rPr lang="it-IT" smtClean="0"/>
              <a:t>07/04/2022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9364E-D057-4530-9568-D86FB35FA7A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0812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5595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WSL = Windows Subsystem Linux</a:t>
            </a:r>
            <a:br>
              <a:rPr lang="it-IT" dirty="0"/>
            </a:br>
            <a:r>
              <a:rPr lang="it-IT" dirty="0"/>
              <a:t>LLVM = </a:t>
            </a:r>
            <a:r>
              <a:rPr lang="it-IT" dirty="0" err="1"/>
              <a:t>Low</a:t>
            </a:r>
            <a:r>
              <a:rPr lang="it-IT" dirty="0"/>
              <a:t> Level Virtual Machine, acronimo iniziale, adesso identifica il progetto, nato nell’università dell’Illinois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7128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9961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Algoritmi seriali: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for_each_n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copy,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copy_backward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copy_if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copy_n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is_permutation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fill_n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move_backward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2416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Algoritmi seriali: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for_each_n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copy,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copy_backward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copy_if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copy_n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is_permutation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fill_n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move_backward</a:t>
            </a:r>
            <a:endParaRPr lang="it-IT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05769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SYCL (origine</a:t>
            </a:r>
            <a:r>
              <a:rPr lang="it-IT" baseline="0" dirty="0"/>
              <a:t> specifiche di The </a:t>
            </a:r>
            <a:r>
              <a:rPr lang="it-IT" baseline="0" dirty="0" err="1"/>
              <a:t>Khronos</a:t>
            </a:r>
            <a:r>
              <a:rPr lang="it-IT" baseline="0" dirty="0"/>
              <a:t> Group)</a:t>
            </a:r>
          </a:p>
          <a:p>
            <a:r>
              <a:rPr lang="it-IT" dirty="0"/>
              <a:t>Passaggio definitivo da C++11 a C++17</a:t>
            </a:r>
          </a:p>
          <a:p>
            <a:r>
              <a:rPr lang="it-IT" dirty="0"/>
              <a:t>Non più strettamente basato su </a:t>
            </a:r>
            <a:r>
              <a:rPr lang="it-IT" dirty="0" err="1"/>
              <a:t>OpenCL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7940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4964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In questa immagine vediamo alcuni possibili </a:t>
            </a:r>
            <a:r>
              <a:rPr lang="it-IT" dirty="0" err="1"/>
              <a:t>backend</a:t>
            </a:r>
            <a:r>
              <a:rPr lang="it-IT" dirty="0"/>
              <a:t> che supportano SYCL: non più solo </a:t>
            </a:r>
            <a:r>
              <a:rPr lang="it-IT" dirty="0" err="1"/>
              <a:t>OpenCL</a:t>
            </a:r>
            <a:r>
              <a:rPr lang="it-IT" dirty="0"/>
              <a:t> ma anche </a:t>
            </a:r>
            <a:r>
              <a:rPr lang="it-IT" dirty="0" err="1"/>
              <a:t>ROCm</a:t>
            </a:r>
            <a:r>
              <a:rPr lang="it-IT" dirty="0"/>
              <a:t> e CUDA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26078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oneDPL</a:t>
            </a:r>
            <a:r>
              <a:rPr lang="it-IT" dirty="0"/>
              <a:t> = Data </a:t>
            </a:r>
            <a:r>
              <a:rPr lang="it-IT" dirty="0" err="1"/>
              <a:t>Parallel</a:t>
            </a:r>
            <a:r>
              <a:rPr lang="it-IT" dirty="0"/>
              <a:t> Library</a:t>
            </a:r>
          </a:p>
          <a:p>
            <a:r>
              <a:rPr lang="it-IT" dirty="0"/>
              <a:t>USM effettua migrazione automatica dei  dati dove devono essere utilizzati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90290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SYCL (origine</a:t>
            </a:r>
            <a:r>
              <a:rPr lang="it-IT" baseline="0" dirty="0"/>
              <a:t> specifiche di The </a:t>
            </a:r>
            <a:r>
              <a:rPr lang="it-IT" baseline="0" dirty="0" err="1"/>
              <a:t>Khronos</a:t>
            </a:r>
            <a:r>
              <a:rPr lang="it-IT" baseline="0" dirty="0"/>
              <a:t> Group)</a:t>
            </a:r>
          </a:p>
          <a:p>
            <a:r>
              <a:rPr lang="it-IT" dirty="0"/>
              <a:t>Passaggio definitivo da C++11 a C++17</a:t>
            </a:r>
          </a:p>
          <a:p>
            <a:r>
              <a:rPr lang="it-IT" dirty="0"/>
              <a:t>Non più strettamente basato su </a:t>
            </a:r>
            <a:r>
              <a:rPr lang="it-IT" dirty="0" err="1"/>
              <a:t>OpenCL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36063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Ci aspettiamo l’introduzione di ulteriori algoritmi </a:t>
            </a:r>
            <a:r>
              <a:rPr lang="it-IT" dirty="0" err="1"/>
              <a:t>group-based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1247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Seminario presentato da </a:t>
            </a:r>
            <a:r>
              <a:rPr lang="it-IT" dirty="0" err="1"/>
              <a:t>Adalta</a:t>
            </a:r>
            <a:r>
              <a:rPr lang="it-IT" dirty="0"/>
              <a:t>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87085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Esempi di </a:t>
            </a:r>
            <a:r>
              <a:rPr lang="it-IT" dirty="0" err="1"/>
              <a:t>memory</a:t>
            </a:r>
            <a:r>
              <a:rPr lang="it-IT" dirty="0"/>
              <a:t> scope: </a:t>
            </a:r>
            <a:r>
              <a:rPr lang="it-IT" dirty="0" err="1"/>
              <a:t>system</a:t>
            </a:r>
            <a:r>
              <a:rPr lang="it-IT" dirty="0"/>
              <a:t>, </a:t>
            </a:r>
            <a:r>
              <a:rPr lang="it-IT" dirty="0" err="1"/>
              <a:t>device</a:t>
            </a:r>
            <a:r>
              <a:rPr lang="it-IT" dirty="0"/>
              <a:t>, workgroup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71182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48125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NDRange</a:t>
            </a:r>
            <a:r>
              <a:rPr lang="it-IT" dirty="0"/>
              <a:t> = </a:t>
            </a:r>
            <a:r>
              <a:rPr lang="it-IT" dirty="0" err="1"/>
              <a:t>N-Dimensional</a:t>
            </a:r>
            <a:r>
              <a:rPr lang="it-IT" dirty="0"/>
              <a:t> </a:t>
            </a:r>
            <a:r>
              <a:rPr lang="it-IT" dirty="0" err="1"/>
              <a:t>Range</a:t>
            </a:r>
            <a:endParaRPr lang="it-IT" dirty="0"/>
          </a:p>
          <a:p>
            <a:r>
              <a:rPr lang="it-IT" dirty="0"/>
              <a:t>Architettura AMD (</a:t>
            </a:r>
            <a:r>
              <a:rPr lang="it-IT" dirty="0" err="1"/>
              <a:t>Wavefront</a:t>
            </a:r>
            <a:r>
              <a:rPr lang="it-IT" dirty="0"/>
              <a:t>)</a:t>
            </a:r>
          </a:p>
          <a:p>
            <a:r>
              <a:rPr lang="it-IT" dirty="0"/>
              <a:t>Dimensione dei </a:t>
            </a:r>
            <a:r>
              <a:rPr lang="it-IT" dirty="0" err="1"/>
              <a:t>wavefront</a:t>
            </a:r>
            <a:r>
              <a:rPr lang="it-IT" dirty="0"/>
              <a:t> dipende da architettura del </a:t>
            </a:r>
            <a:r>
              <a:rPr lang="it-IT" dirty="0" err="1"/>
              <a:t>device</a:t>
            </a:r>
            <a:r>
              <a:rPr lang="it-IT" dirty="0"/>
              <a:t> (es. 46 work-item) =&gt; Ogni </a:t>
            </a:r>
            <a:r>
              <a:rPr lang="it-IT" dirty="0" err="1"/>
              <a:t>wavefront</a:t>
            </a:r>
            <a:r>
              <a:rPr lang="it-IT" dirty="0"/>
              <a:t> su unità di calcolo (CU)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9745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SPMD = Single Program Multiple Data</a:t>
            </a:r>
            <a:endParaRPr lang="it-IT" baseline="0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16246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NDRange</a:t>
            </a:r>
            <a:r>
              <a:rPr lang="it-IT" dirty="0"/>
              <a:t> = </a:t>
            </a:r>
            <a:r>
              <a:rPr lang="it-IT" dirty="0" err="1"/>
              <a:t>N-Dimensional</a:t>
            </a:r>
            <a:r>
              <a:rPr lang="it-IT" dirty="0"/>
              <a:t> </a:t>
            </a:r>
            <a:r>
              <a:rPr lang="it-IT" dirty="0" err="1"/>
              <a:t>Range</a:t>
            </a:r>
            <a:endParaRPr lang="it-IT" dirty="0"/>
          </a:p>
          <a:p>
            <a:r>
              <a:rPr lang="it-IT" dirty="0"/>
              <a:t>Architettura AMD (</a:t>
            </a:r>
            <a:r>
              <a:rPr lang="it-IT" dirty="0" err="1"/>
              <a:t>Wavefront</a:t>
            </a:r>
            <a:r>
              <a:rPr lang="it-IT" dirty="0"/>
              <a:t>)</a:t>
            </a:r>
          </a:p>
          <a:p>
            <a:r>
              <a:rPr lang="it-IT" dirty="0"/>
              <a:t>Dimensione dei </a:t>
            </a:r>
            <a:r>
              <a:rPr lang="it-IT" dirty="0" err="1"/>
              <a:t>wavefront</a:t>
            </a:r>
            <a:r>
              <a:rPr lang="it-IT" dirty="0"/>
              <a:t> dipende da architettura del </a:t>
            </a:r>
            <a:r>
              <a:rPr lang="it-IT" dirty="0" err="1"/>
              <a:t>device</a:t>
            </a:r>
            <a:r>
              <a:rPr lang="it-IT" dirty="0"/>
              <a:t> (es. 46 work-item) =&gt; Ogni </a:t>
            </a:r>
            <a:r>
              <a:rPr lang="it-IT" dirty="0" err="1"/>
              <a:t>wavefront</a:t>
            </a:r>
            <a:r>
              <a:rPr lang="it-IT" dirty="0"/>
              <a:t> su unità </a:t>
            </a:r>
            <a:r>
              <a:rPr lang="it-IT"/>
              <a:t>di calcolo (CU)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56273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11907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53234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Al termine delle operazioni gli array A, B e C sono aggiornati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03675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02322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8249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61576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81844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90039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3424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Sottomettendo un </a:t>
            </a:r>
            <a:r>
              <a:rPr lang="it-IT" dirty="0" err="1"/>
              <a:t>kernel</a:t>
            </a:r>
            <a:r>
              <a:rPr lang="it-IT" dirty="0"/>
              <a:t> viene ritornato un evento, su cui possiamo attendere (</a:t>
            </a:r>
            <a:r>
              <a:rPr lang="it-IT" dirty="0" err="1"/>
              <a:t>wait</a:t>
            </a:r>
            <a:r>
              <a:rPr lang="it-IT" dirty="0"/>
              <a:t>) oppure utilizzarlo per definire ordine di esecuzione di altri </a:t>
            </a:r>
            <a:r>
              <a:rPr lang="it-IT" dirty="0" err="1"/>
              <a:t>kernel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36465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46002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53475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74394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88613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637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4652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87462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Inclusione </a:t>
            </a:r>
            <a:r>
              <a:rPr lang="it-IT" dirty="0" err="1"/>
              <a:t>header</a:t>
            </a:r>
            <a:r>
              <a:rPr lang="it-IT" dirty="0"/>
              <a:t> per </a:t>
            </a:r>
            <a:r>
              <a:rPr lang="it-IT" dirty="0" err="1"/>
              <a:t>oneDPL</a:t>
            </a:r>
            <a:r>
              <a:rPr lang="it-IT" dirty="0"/>
              <a:t> e </a:t>
            </a:r>
            <a:r>
              <a:rPr lang="it-IT" dirty="0" err="1"/>
              <a:t>namespace</a:t>
            </a:r>
            <a:endParaRPr lang="it-IT" dirty="0"/>
          </a:p>
          <a:p>
            <a:r>
              <a:rPr lang="it-IT" dirty="0" err="1"/>
              <a:t>Make_sycl_policy</a:t>
            </a:r>
            <a:r>
              <a:rPr lang="it-IT" dirty="0"/>
              <a:t> crea una </a:t>
            </a:r>
            <a:r>
              <a:rPr lang="it-IT" dirty="0" err="1"/>
              <a:t>execution</a:t>
            </a:r>
            <a:r>
              <a:rPr lang="it-IT" dirty="0"/>
              <a:t> policy e la associa al </a:t>
            </a:r>
            <a:r>
              <a:rPr lang="it-IT" dirty="0" err="1"/>
              <a:t>device</a:t>
            </a:r>
            <a:r>
              <a:rPr lang="it-IT" dirty="0"/>
              <a:t> cui la coda è collegata </a:t>
            </a:r>
          </a:p>
          <a:p>
            <a:r>
              <a:rPr lang="it-IT" dirty="0"/>
              <a:t>Primo parametro della </a:t>
            </a:r>
            <a:r>
              <a:rPr lang="it-IT" dirty="0" err="1"/>
              <a:t>transform</a:t>
            </a:r>
            <a:r>
              <a:rPr lang="it-IT" dirty="0"/>
              <a:t> è la </a:t>
            </a:r>
            <a:r>
              <a:rPr lang="it-IT" dirty="0" err="1"/>
              <a:t>execution</a:t>
            </a:r>
            <a:r>
              <a:rPr lang="it-IT" dirty="0"/>
              <a:t> policy; la PSTL gestisce sia il trasferimento dati che l’elaborazione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56973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93979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42854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Sources</a:t>
            </a:r>
            <a:r>
              <a:rPr lang="it-IT" dirty="0"/>
              <a:t>:</a:t>
            </a:r>
          </a:p>
          <a:p>
            <a:r>
              <a:rPr lang="it-IT" dirty="0" err="1"/>
              <a:t>https</a:t>
            </a:r>
            <a:r>
              <a:rPr lang="it-IT" dirty="0"/>
              <a:t>://</a:t>
            </a:r>
            <a:r>
              <a:rPr lang="it-IT" dirty="0" err="1"/>
              <a:t>techdecoded.intel.io</a:t>
            </a:r>
            <a:r>
              <a:rPr lang="it-IT" dirty="0"/>
              <a:t>/</a:t>
            </a:r>
            <a:r>
              <a:rPr lang="it-IT" dirty="0" err="1"/>
              <a:t>essentials</a:t>
            </a:r>
            <a:r>
              <a:rPr lang="it-IT" dirty="0"/>
              <a:t>/dpc-part-1-an-introduction-to-the-new-programming-model/#gs.w12kl7</a:t>
            </a:r>
          </a:p>
          <a:p>
            <a:r>
              <a:rPr lang="it-IT" dirty="0" err="1"/>
              <a:t>https</a:t>
            </a:r>
            <a:r>
              <a:rPr lang="it-IT" dirty="0"/>
              <a:t>://</a:t>
            </a:r>
            <a:r>
              <a:rPr lang="it-IT" dirty="0" err="1"/>
              <a:t>techdecoded.intel.io</a:t>
            </a:r>
            <a:r>
              <a:rPr lang="it-IT" dirty="0"/>
              <a:t>/</a:t>
            </a:r>
            <a:r>
              <a:rPr lang="it-IT" dirty="0" err="1"/>
              <a:t>essentials</a:t>
            </a:r>
            <a:r>
              <a:rPr lang="it-IT" dirty="0"/>
              <a:t>/dpc-part-2-programming-best-practices/</a:t>
            </a:r>
          </a:p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9536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8045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9363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9366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1932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Evidenzia tempo di </a:t>
            </a:r>
            <a:r>
              <a:rPr lang="it-IT" dirty="0" err="1"/>
              <a:t>runtime</a:t>
            </a:r>
            <a:r>
              <a:rPr lang="it-IT" dirty="0"/>
              <a:t> nella versione originale dell’applicazione profilata, il tempo di esecuzione previsto in caso di </a:t>
            </a:r>
            <a:r>
              <a:rPr lang="it-IT" dirty="0" err="1"/>
              <a:t>offload</a:t>
            </a:r>
            <a:r>
              <a:rPr lang="it-IT" dirty="0"/>
              <a:t> sulla piattaforma target</a:t>
            </a:r>
          </a:p>
          <a:p>
            <a:r>
              <a:rPr lang="it-IT" dirty="0"/>
              <a:t>Stima l’incremento di prestazioni, le regioni interessate, il tipo di limite prestazionale compute/</a:t>
            </a:r>
            <a:r>
              <a:rPr lang="it-IT" dirty="0" err="1"/>
              <a:t>memory</a:t>
            </a:r>
            <a:r>
              <a:rPr lang="it-IT" dirty="0"/>
              <a:t>, tempi di trasferimento dati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9364E-D057-4530-9568-D86FB35FA7A5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2512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79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075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09861"/>
            <a:ext cx="2628900" cy="5467101"/>
          </a:xfrm>
          <a:prstGeom prst="rect">
            <a:avLst/>
          </a:prstGeom>
        </p:spPr>
        <p:txBody>
          <a:bodyPr vert="eaVert"/>
          <a:lstStyle/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09863"/>
            <a:ext cx="7734300" cy="5467100"/>
          </a:xfrm>
        </p:spPr>
        <p:txBody>
          <a:bodyPr vert="eaVert"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6600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822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1542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3205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68337"/>
            <a:ext cx="10515600" cy="1022351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756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216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FF0000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64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4830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09862"/>
            <a:ext cx="3932237" cy="134753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+mj-lt"/>
              </a:defRPr>
            </a:lvl1pPr>
            <a:lvl2pPr>
              <a:defRPr sz="28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1946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09862"/>
            <a:ext cx="3932237" cy="134753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AF224E-B1F5-4854-B058-373CB8AE39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990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BF4C181-510B-4483-9A3F-F86BDDCFFEDF}"/>
              </a:ext>
            </a:extLst>
          </p:cNvPr>
          <p:cNvSpPr/>
          <p:nvPr userDrawn="1"/>
        </p:nvSpPr>
        <p:spPr>
          <a:xfrm>
            <a:off x="0" y="0"/>
            <a:ext cx="12192000" cy="6810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9B7ED94-2CEE-4AE7-AE73-493E5CC642C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0685" y="145349"/>
            <a:ext cx="3926536" cy="39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1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mailto:training@adalta.it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hyperlink" Target="mailto:info@adalta.it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alta.it/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43A9D2D-5232-4080-AFA6-600914184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626" y="2029017"/>
            <a:ext cx="4476368" cy="223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2968" y="2326642"/>
            <a:ext cx="8406579" cy="1940559"/>
          </a:xfrm>
        </p:spPr>
        <p:txBody>
          <a:bodyPr anchor="t">
            <a:normAutofit/>
          </a:bodyPr>
          <a:lstStyle/>
          <a:p>
            <a:pPr algn="l"/>
            <a:r>
              <a:rPr lang="it-IT" sz="4000" b="1" dirty="0">
                <a:solidFill>
                  <a:schemeClr val="accent2"/>
                </a:solidFill>
              </a:rPr>
              <a:t>Programmazione Multi-Core</a:t>
            </a:r>
            <a:br>
              <a:rPr lang="it-IT" sz="4000" b="1" dirty="0">
                <a:solidFill>
                  <a:schemeClr val="accent2"/>
                </a:solidFill>
              </a:rPr>
            </a:br>
            <a:r>
              <a:rPr lang="it-IT" sz="4000" b="1" dirty="0">
                <a:solidFill>
                  <a:schemeClr val="accent2"/>
                </a:solidFill>
              </a:rPr>
              <a:t>e Multi-Piattaforma con</a:t>
            </a:r>
            <a:br>
              <a:rPr lang="it-IT" sz="4000" b="1" dirty="0">
                <a:solidFill>
                  <a:schemeClr val="accent2"/>
                </a:solidFill>
              </a:rPr>
            </a:br>
            <a:r>
              <a:rPr lang="it-IT" sz="4000" b="1" dirty="0">
                <a:solidFill>
                  <a:schemeClr val="accent2"/>
                </a:solidFill>
              </a:rPr>
              <a:t>Intel</a:t>
            </a:r>
            <a:r>
              <a:rPr lang="it-IT" sz="4000" b="1" baseline="30000" dirty="0">
                <a:solidFill>
                  <a:schemeClr val="accent2"/>
                </a:solidFill>
              </a:rPr>
              <a:t>®</a:t>
            </a:r>
            <a:r>
              <a:rPr lang="it-IT" sz="4000" b="1" dirty="0">
                <a:solidFill>
                  <a:schemeClr val="accent2"/>
                </a:solidFill>
              </a:rPr>
              <a:t> </a:t>
            </a:r>
            <a:r>
              <a:rPr lang="it-IT" sz="4000" b="1" dirty="0" err="1">
                <a:solidFill>
                  <a:schemeClr val="accent2"/>
                </a:solidFill>
              </a:rPr>
              <a:t>oneAPI</a:t>
            </a:r>
            <a:r>
              <a:rPr lang="it-IT" sz="4000" b="1" dirty="0">
                <a:solidFill>
                  <a:schemeClr val="accent2"/>
                </a:solidFill>
              </a:rPr>
              <a:t> </a:t>
            </a:r>
            <a:r>
              <a:rPr lang="it-IT" sz="3000" b="1" dirty="0">
                <a:solidFill>
                  <a:schemeClr val="accent2"/>
                </a:solidFill>
              </a:rPr>
              <a:t>con </a:t>
            </a:r>
            <a:r>
              <a:rPr lang="it-IT" sz="3000" b="1" dirty="0" err="1">
                <a:solidFill>
                  <a:schemeClr val="accent2"/>
                </a:solidFill>
              </a:rPr>
              <a:t>Priority</a:t>
            </a:r>
            <a:r>
              <a:rPr lang="it-IT" sz="3000" b="1" dirty="0">
                <a:solidFill>
                  <a:schemeClr val="accent2"/>
                </a:solidFill>
              </a:rPr>
              <a:t> Support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2968" y="4680155"/>
            <a:ext cx="4363788" cy="1088882"/>
          </a:xfrm>
        </p:spPr>
        <p:txBody>
          <a:bodyPr>
            <a:normAutofit/>
          </a:bodyPr>
          <a:lstStyle/>
          <a:p>
            <a:pPr algn="l"/>
            <a:r>
              <a:rPr lang="it-IT" sz="2000" b="1" dirty="0">
                <a:latin typeface="+mj-lt"/>
              </a:rPr>
              <a:t>Relatore: Ciro Fiorillo</a:t>
            </a:r>
          </a:p>
        </p:txBody>
      </p:sp>
    </p:spTree>
    <p:extLst>
      <p:ext uri="{BB962C8B-B14F-4D97-AF65-F5344CB8AC3E}">
        <p14:creationId xmlns:p14="http://schemas.microsoft.com/office/powerpoint/2010/main" val="230972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Intel</a:t>
            </a:r>
            <a:r>
              <a:rPr lang="it-IT" baseline="-25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2022 </a:t>
            </a:r>
            <a:r>
              <a:rPr lang="it-IT" dirty="0" err="1"/>
              <a:t>edition</a:t>
            </a:r>
            <a:r>
              <a:rPr lang="it-IT" dirty="0"/>
              <a:t> - 1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93361" cy="4351338"/>
          </a:xfrm>
        </p:spPr>
        <p:txBody>
          <a:bodyPr>
            <a:normAutofit/>
          </a:bodyPr>
          <a:lstStyle/>
          <a:p>
            <a:r>
              <a:rPr lang="it-IT" dirty="0"/>
              <a:t>Primo </a:t>
            </a:r>
            <a:r>
              <a:rPr lang="it-IT" b="1" u="sng" dirty="0"/>
              <a:t>compilatore unificato</a:t>
            </a:r>
            <a:r>
              <a:rPr lang="it-IT" dirty="0"/>
              <a:t> per </a:t>
            </a:r>
            <a:r>
              <a:rPr lang="it-IT" b="1" dirty="0"/>
              <a:t>C++</a:t>
            </a:r>
            <a:r>
              <a:rPr lang="it-IT" dirty="0"/>
              <a:t>, </a:t>
            </a:r>
            <a:r>
              <a:rPr lang="it-IT" b="1" dirty="0"/>
              <a:t>SYCL</a:t>
            </a:r>
            <a:r>
              <a:rPr lang="it-IT" dirty="0"/>
              <a:t> e </a:t>
            </a:r>
            <a:r>
              <a:rPr lang="it-IT" b="1" dirty="0"/>
              <a:t>FORTRAN</a:t>
            </a:r>
            <a:r>
              <a:rPr lang="it-IT" dirty="0"/>
              <a:t> (con </a:t>
            </a:r>
            <a:r>
              <a:rPr lang="it-IT" dirty="0" err="1"/>
              <a:t>backend</a:t>
            </a:r>
            <a:r>
              <a:rPr lang="it-IT" dirty="0"/>
              <a:t> </a:t>
            </a:r>
            <a:r>
              <a:rPr lang="it-IT" b="1" dirty="0"/>
              <a:t>LLVM</a:t>
            </a:r>
            <a:r>
              <a:rPr lang="it-IT" dirty="0"/>
              <a:t> comune)</a:t>
            </a:r>
          </a:p>
          <a:p>
            <a:r>
              <a:rPr lang="it-IT" dirty="0"/>
              <a:t>Possibilità di utilizzare calcolo accelerato su CPU e GPU per </a:t>
            </a:r>
            <a:r>
              <a:rPr lang="it-IT" b="1" dirty="0" err="1"/>
              <a:t>Python</a:t>
            </a:r>
            <a:r>
              <a:rPr lang="it-IT" dirty="0"/>
              <a:t>; ottimizzazione dei carichi di lavoro per </a:t>
            </a:r>
            <a:r>
              <a:rPr lang="it-IT" b="1" dirty="0" err="1"/>
              <a:t>ray-tracing</a:t>
            </a:r>
            <a:r>
              <a:rPr lang="it-IT" dirty="0"/>
              <a:t> e </a:t>
            </a:r>
            <a:r>
              <a:rPr lang="it-IT" b="1" dirty="0"/>
              <a:t>IA</a:t>
            </a:r>
          </a:p>
          <a:p>
            <a:r>
              <a:rPr lang="it-IT" dirty="0"/>
              <a:t>Toolkit ottimizzati per nuovo hardware: istruzioni </a:t>
            </a:r>
            <a:r>
              <a:rPr lang="it-IT" b="1" dirty="0"/>
              <a:t>AVX-VNNI</a:t>
            </a:r>
            <a:r>
              <a:rPr lang="it-IT" dirty="0"/>
              <a:t> per Intel Core di 12° generazione, CPU 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Xeon</a:t>
            </a:r>
            <a:r>
              <a:rPr lang="it-IT" baseline="30000" dirty="0"/>
              <a:t>®</a:t>
            </a:r>
            <a:r>
              <a:rPr lang="it-IT" dirty="0"/>
              <a:t> (</a:t>
            </a:r>
            <a:r>
              <a:rPr lang="it-IT" b="1" dirty="0" err="1"/>
              <a:t>Sapphir</a:t>
            </a:r>
            <a:r>
              <a:rPr lang="it-IT" b="1" dirty="0"/>
              <a:t> Rapids</a:t>
            </a:r>
            <a:r>
              <a:rPr lang="it-IT" dirty="0"/>
              <a:t>) e le prossime </a:t>
            </a:r>
            <a:r>
              <a:rPr lang="it-IT" b="1" dirty="0"/>
              <a:t>GPU Xe</a:t>
            </a:r>
            <a:r>
              <a:rPr lang="it-IT" dirty="0"/>
              <a:t> per client e data center</a:t>
            </a:r>
          </a:p>
          <a:p>
            <a:r>
              <a:rPr lang="it-IT" dirty="0"/>
              <a:t>Utilizzo di </a:t>
            </a:r>
            <a:r>
              <a:rPr lang="it-IT" b="1" dirty="0"/>
              <a:t>Advisor</a:t>
            </a:r>
            <a:r>
              <a:rPr lang="it-IT" dirty="0"/>
              <a:t> per stimare i vantaggi prestazionali dell’</a:t>
            </a:r>
            <a:r>
              <a:rPr lang="it-IT" dirty="0" err="1"/>
              <a:t>offload</a:t>
            </a:r>
            <a:r>
              <a:rPr lang="it-IT" dirty="0"/>
              <a:t> su </a:t>
            </a:r>
            <a:r>
              <a:rPr lang="it-IT" dirty="0" err="1"/>
              <a:t>device</a:t>
            </a:r>
            <a:r>
              <a:rPr lang="it-IT" dirty="0"/>
              <a:t> </a:t>
            </a:r>
            <a:r>
              <a:rPr lang="it-IT" b="1" u="sng" dirty="0"/>
              <a:t>prima</a:t>
            </a:r>
            <a:r>
              <a:rPr lang="it-IT" dirty="0"/>
              <a:t> di apportare modifiche al codice</a:t>
            </a:r>
          </a:p>
          <a:p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3223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Intel</a:t>
            </a:r>
            <a:r>
              <a:rPr lang="it-IT" baseline="-25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2022 </a:t>
            </a:r>
            <a:r>
              <a:rPr lang="it-IT" dirty="0" err="1"/>
              <a:t>edition</a:t>
            </a:r>
            <a:r>
              <a:rPr lang="it-IT" dirty="0"/>
              <a:t> - 2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38692" cy="4351338"/>
          </a:xfrm>
        </p:spPr>
        <p:txBody>
          <a:bodyPr>
            <a:normAutofit/>
          </a:bodyPr>
          <a:lstStyle/>
          <a:p>
            <a:r>
              <a:rPr lang="it-IT" dirty="0"/>
              <a:t>Integrazione migliorata con </a:t>
            </a:r>
            <a:r>
              <a:rPr lang="it-IT" b="1" dirty="0"/>
              <a:t>Microsoft Visual Studio Code</a:t>
            </a:r>
            <a:r>
              <a:rPr lang="it-IT" dirty="0"/>
              <a:t>, </a:t>
            </a:r>
            <a:r>
              <a:rPr lang="it-IT" b="1" dirty="0"/>
              <a:t>Visual Studio 2022</a:t>
            </a:r>
            <a:r>
              <a:rPr lang="it-IT" dirty="0"/>
              <a:t>, </a:t>
            </a:r>
            <a:r>
              <a:rPr lang="it-IT" b="1" dirty="0"/>
              <a:t>Microsoft WSL2 </a:t>
            </a:r>
          </a:p>
          <a:p>
            <a:r>
              <a:rPr lang="it-IT" dirty="0"/>
              <a:t>Miglioramento </a:t>
            </a:r>
            <a:r>
              <a:rPr lang="it-IT" b="1" dirty="0" err="1"/>
              <a:t>Deep</a:t>
            </a:r>
            <a:r>
              <a:rPr lang="it-IT" b="1" dirty="0"/>
              <a:t> Learning</a:t>
            </a:r>
            <a:r>
              <a:rPr lang="it-IT" dirty="0"/>
              <a:t>: ottimizzazione per </a:t>
            </a:r>
            <a:r>
              <a:rPr lang="it-IT" b="1" dirty="0" err="1"/>
              <a:t>TensorFlow</a:t>
            </a:r>
            <a:r>
              <a:rPr lang="it-IT" dirty="0"/>
              <a:t> e </a:t>
            </a:r>
            <a:r>
              <a:rPr lang="it-IT" b="1" dirty="0"/>
              <a:t>PyTorch3</a:t>
            </a:r>
          </a:p>
          <a:p>
            <a:r>
              <a:rPr lang="it-IT" dirty="0"/>
              <a:t>Nuova estensione Intel per </a:t>
            </a:r>
            <a:r>
              <a:rPr lang="it-IT" b="1" dirty="0" err="1"/>
              <a:t>Scikit-learn</a:t>
            </a:r>
            <a:r>
              <a:rPr lang="it-IT" dirty="0"/>
              <a:t> accelera gli algoritmi di apprendimento automatico di </a:t>
            </a:r>
            <a:r>
              <a:rPr lang="it-IT" b="1" u="sng" dirty="0"/>
              <a:t>oltre 100 volte</a:t>
            </a:r>
            <a:r>
              <a:rPr lang="it-IT" dirty="0"/>
              <a:t> sulle CPU Intel rispetto alla versione open source di serie</a:t>
            </a:r>
          </a:p>
          <a:p>
            <a:r>
              <a:rPr lang="it-IT" b="1" dirty="0"/>
              <a:t>Intel</a:t>
            </a:r>
            <a:r>
              <a:rPr lang="it-IT" b="1" baseline="-25000" dirty="0"/>
              <a:t>®</a:t>
            </a:r>
            <a:r>
              <a:rPr lang="it-IT" b="1" dirty="0"/>
              <a:t> </a:t>
            </a:r>
            <a:r>
              <a:rPr lang="it-IT" b="1" dirty="0" err="1"/>
              <a:t>Neural</a:t>
            </a:r>
            <a:r>
              <a:rPr lang="it-IT" b="1" dirty="0"/>
              <a:t> </a:t>
            </a:r>
            <a:r>
              <a:rPr lang="it-IT" b="1" dirty="0" err="1"/>
              <a:t>Compressor</a:t>
            </a:r>
            <a:r>
              <a:rPr lang="it-IT" dirty="0"/>
              <a:t> consente migliori prestazioni di inferenza attraverso tecniche di ottimizzazione post-allenamento su molteplici </a:t>
            </a:r>
            <a:r>
              <a:rPr lang="it-IT" dirty="0" err="1"/>
              <a:t>framework</a:t>
            </a:r>
            <a:r>
              <a:rPr lang="it-IT" dirty="0"/>
              <a:t> di </a:t>
            </a:r>
            <a:r>
              <a:rPr lang="it-IT" dirty="0" err="1"/>
              <a:t>deep</a:t>
            </a:r>
            <a:r>
              <a:rPr lang="it-IT" dirty="0"/>
              <a:t> </a:t>
            </a:r>
            <a:r>
              <a:rPr lang="it-IT" dirty="0" err="1"/>
              <a:t>learning</a:t>
            </a:r>
            <a:r>
              <a:rPr lang="it-IT" dirty="0"/>
              <a:t>. 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8311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Intel</a:t>
            </a:r>
            <a:r>
              <a:rPr lang="it-IT" baseline="-25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2022 </a:t>
            </a:r>
            <a:r>
              <a:rPr lang="it-IT" dirty="0" err="1"/>
              <a:t>edition</a:t>
            </a:r>
            <a:r>
              <a:rPr lang="it-IT" dirty="0"/>
              <a:t> - 3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38692" cy="4351338"/>
          </a:xfrm>
        </p:spPr>
        <p:txBody>
          <a:bodyPr>
            <a:normAutofit lnSpcReduction="10000"/>
          </a:bodyPr>
          <a:lstStyle/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VTune</a:t>
            </a:r>
            <a:r>
              <a:rPr lang="it-IT" dirty="0"/>
              <a:t>™ Profiler introduce il supporto a </a:t>
            </a:r>
            <a:r>
              <a:rPr lang="it-IT" dirty="0" err="1"/>
              <a:t>Alder</a:t>
            </a:r>
            <a:r>
              <a:rPr lang="it-IT" dirty="0"/>
              <a:t> Lake per le </a:t>
            </a:r>
            <a:r>
              <a:rPr lang="it-IT" dirty="0" err="1"/>
              <a:t>microarchitetture</a:t>
            </a:r>
            <a:r>
              <a:rPr lang="it-IT" dirty="0"/>
              <a:t> e l’analisi degli accessi alla memoria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</a:t>
            </a:r>
            <a:r>
              <a:rPr lang="it-IT" dirty="0" err="1"/>
              <a:t>Deep</a:t>
            </a:r>
            <a:r>
              <a:rPr lang="it-IT" dirty="0"/>
              <a:t> </a:t>
            </a:r>
            <a:r>
              <a:rPr lang="it-IT" dirty="0" err="1"/>
              <a:t>Neural</a:t>
            </a:r>
            <a:r>
              <a:rPr lang="it-IT" dirty="0"/>
              <a:t> Networks Library consente di utilizzare le istruzioni AMX nelle future CPU </a:t>
            </a:r>
            <a:r>
              <a:rPr lang="it-IT" dirty="0" err="1"/>
              <a:t>Xeon</a:t>
            </a:r>
            <a:endParaRPr lang="it-IT" dirty="0"/>
          </a:p>
          <a:p>
            <a:r>
              <a:rPr lang="it-IT" dirty="0"/>
              <a:t>Intel® </a:t>
            </a:r>
            <a:r>
              <a:rPr lang="it-IT" dirty="0" err="1"/>
              <a:t>oneAPI</a:t>
            </a:r>
            <a:r>
              <a:rPr lang="it-IT" dirty="0"/>
              <a:t> DPC++ Library aggiunge le versioni seriali di diversi algoritmi, per consentirne l’utilizzo nel codice SYCL anche su </a:t>
            </a:r>
            <a:r>
              <a:rPr lang="it-IT" dirty="0" err="1"/>
              <a:t>device</a:t>
            </a:r>
            <a:endParaRPr lang="it-IT" dirty="0"/>
          </a:p>
          <a:p>
            <a:r>
              <a:rPr lang="it-IT" dirty="0"/>
              <a:t>Aggiunta la possibilità di utilizzare </a:t>
            </a:r>
            <a:r>
              <a:rPr lang="it-IT" dirty="0" err="1"/>
              <a:t>OpenMP</a:t>
            </a:r>
            <a:r>
              <a:rPr lang="it-IT" dirty="0"/>
              <a:t> per parallelismo </a:t>
            </a:r>
            <a:r>
              <a:rPr lang="it-IT" dirty="0" err="1"/>
              <a:t>thread-level</a:t>
            </a:r>
            <a:r>
              <a:rPr lang="it-IT" dirty="0"/>
              <a:t>: algoritmi eseguiti con </a:t>
            </a:r>
            <a:r>
              <a:rPr lang="it-IT" dirty="0" err="1"/>
              <a:t>dpl</a:t>
            </a:r>
            <a:r>
              <a:rPr lang="it-IT" dirty="0"/>
              <a:t>::</a:t>
            </a:r>
            <a:r>
              <a:rPr lang="it-IT" dirty="0" err="1"/>
              <a:t>execution</a:t>
            </a:r>
            <a:r>
              <a:rPr lang="it-IT" dirty="0"/>
              <a:t>::par/</a:t>
            </a:r>
            <a:r>
              <a:rPr lang="it-IT" dirty="0" err="1"/>
              <a:t>par_unseq</a:t>
            </a:r>
            <a:r>
              <a:rPr lang="it-IT" dirty="0"/>
              <a:t> possono lavorare su regioni parallele </a:t>
            </a:r>
            <a:r>
              <a:rPr lang="it-IT" dirty="0" err="1"/>
              <a:t>OpenMP</a:t>
            </a:r>
            <a:r>
              <a:rPr lang="it-IT" dirty="0"/>
              <a:t> in alternativa all’esecuzione seriale o su </a:t>
            </a:r>
            <a:r>
              <a:rPr lang="it-IT" dirty="0" err="1"/>
              <a:t>oneTBB</a:t>
            </a:r>
            <a:r>
              <a:rPr lang="it-IT" dirty="0"/>
              <a:t> </a:t>
            </a:r>
            <a:r>
              <a:rPr lang="it-IT" dirty="0">
                <a:sym typeface="Wingdings" pitchFamily="2" charset="2"/>
              </a:rPr>
              <a:t> No extra dipendenze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206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Intel</a:t>
            </a:r>
            <a:r>
              <a:rPr lang="it-IT" baseline="-25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2022 </a:t>
            </a:r>
            <a:r>
              <a:rPr lang="it-IT" dirty="0" err="1"/>
              <a:t>edition</a:t>
            </a:r>
            <a:r>
              <a:rPr lang="it-IT" dirty="0"/>
              <a:t> - 4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38692" cy="4351338"/>
          </a:xfrm>
        </p:spPr>
        <p:txBody>
          <a:bodyPr>
            <a:normAutofit fontScale="92500"/>
          </a:bodyPr>
          <a:lstStyle/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DPC++ Compatibility </a:t>
            </a:r>
            <a:r>
              <a:rPr lang="it-IT" dirty="0" err="1"/>
              <a:t>Tool</a:t>
            </a:r>
            <a:endParaRPr lang="it-IT" dirty="0"/>
          </a:p>
          <a:p>
            <a:pPr lvl="1"/>
            <a:r>
              <a:rPr lang="it-IT" dirty="0"/>
              <a:t>Miglioramento migrazione per CUB*, CUDA* Driver e CUDA </a:t>
            </a:r>
            <a:r>
              <a:rPr lang="it-IT" dirty="0" err="1"/>
              <a:t>properties</a:t>
            </a:r>
            <a:endParaRPr lang="it-IT" dirty="0"/>
          </a:p>
          <a:p>
            <a:pPr lvl="1"/>
            <a:r>
              <a:rPr lang="it-IT" dirty="0"/>
              <a:t>Generazione automatica dei </a:t>
            </a:r>
            <a:r>
              <a:rPr lang="it-IT" dirty="0" err="1"/>
              <a:t>make</a:t>
            </a:r>
            <a:r>
              <a:rPr lang="it-IT" dirty="0"/>
              <a:t> file per il nuovo codice DPC++ generato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Math </a:t>
            </a:r>
            <a:r>
              <a:rPr lang="it-IT" dirty="0" err="1"/>
              <a:t>Kernel</a:t>
            </a:r>
            <a:r>
              <a:rPr lang="it-IT" dirty="0"/>
              <a:t> Library (</a:t>
            </a:r>
            <a:r>
              <a:rPr lang="it-IT" dirty="0" err="1"/>
              <a:t>oneMKL</a:t>
            </a:r>
            <a:r>
              <a:rPr lang="it-IT" dirty="0"/>
              <a:t>)</a:t>
            </a:r>
          </a:p>
          <a:p>
            <a:pPr lvl="1"/>
            <a:r>
              <a:rPr lang="it-IT" dirty="0"/>
              <a:t>Supporto per versioni a 32 e 64 bit di BLAS &amp; LAPACK LP64/ILP64 nella stessa applicazione</a:t>
            </a:r>
          </a:p>
          <a:p>
            <a:pPr lvl="1"/>
            <a:r>
              <a:rPr lang="it-IT" dirty="0"/>
              <a:t>Supporto per FFT </a:t>
            </a:r>
            <a:r>
              <a:rPr lang="it-IT" dirty="0" err="1"/>
              <a:t>MKL_Verbose</a:t>
            </a:r>
            <a:r>
              <a:rPr lang="it-IT" dirty="0"/>
              <a:t> e Sparse </a:t>
            </a:r>
            <a:r>
              <a:rPr lang="it-IT" dirty="0" err="1"/>
              <a:t>matrix</a:t>
            </a:r>
            <a:r>
              <a:rPr lang="it-IT" dirty="0"/>
              <a:t> </a:t>
            </a:r>
            <a:r>
              <a:rPr lang="it-IT" dirty="0" err="1"/>
              <a:t>multiply</a:t>
            </a:r>
            <a:endParaRPr lang="it-IT" dirty="0"/>
          </a:p>
          <a:p>
            <a:pPr lvl="1"/>
            <a:r>
              <a:rPr lang="it-IT" dirty="0"/>
              <a:t>Nuove ottimizzazioni per le architetture Intel </a:t>
            </a:r>
            <a:r>
              <a:rPr lang="it-IT" dirty="0" err="1"/>
              <a:t>Xeon</a:t>
            </a:r>
            <a:r>
              <a:rPr lang="it-IT" dirty="0"/>
              <a:t> e GPU Xe</a:t>
            </a:r>
          </a:p>
          <a:p>
            <a:r>
              <a:rPr lang="it-IT" dirty="0"/>
              <a:t>Intel</a:t>
            </a:r>
            <a:r>
              <a:rPr lang="it-IT" baseline="-25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Threading Building </a:t>
            </a:r>
            <a:r>
              <a:rPr lang="it-IT" dirty="0" err="1"/>
              <a:t>Blocks</a:t>
            </a:r>
            <a:r>
              <a:rPr lang="it-IT" dirty="0"/>
              <a:t> (</a:t>
            </a:r>
            <a:r>
              <a:rPr lang="it-IT" dirty="0" err="1"/>
              <a:t>oneTBB</a:t>
            </a:r>
            <a:r>
              <a:rPr lang="it-IT" dirty="0"/>
              <a:t>)</a:t>
            </a:r>
          </a:p>
          <a:p>
            <a:pPr lvl="1"/>
            <a:r>
              <a:rPr lang="it-IT" dirty="0"/>
              <a:t>Migliorati meccanismi di sincronizzazione per </a:t>
            </a:r>
            <a:r>
              <a:rPr lang="it-IT" dirty="0" err="1"/>
              <a:t>task_arena</a:t>
            </a:r>
            <a:r>
              <a:rPr lang="it-IT" dirty="0"/>
              <a:t> multipli utilizzati contemporaneamente senza impatti sulle performance</a:t>
            </a:r>
          </a:p>
        </p:txBody>
      </p:sp>
    </p:spTree>
    <p:extLst>
      <p:ext uri="{BB962C8B-B14F-4D97-AF65-F5344CB8AC3E}">
        <p14:creationId xmlns:p14="http://schemas.microsoft.com/office/powerpoint/2010/main" val="2716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SYCL 2020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Nuove specifiche, modello più generalizzato (non solo </a:t>
            </a:r>
            <a:r>
              <a:rPr lang="it-IT" dirty="0" err="1"/>
              <a:t>OpenCL</a:t>
            </a:r>
            <a:r>
              <a:rPr lang="it-IT" dirty="0"/>
              <a:t>)</a:t>
            </a:r>
          </a:p>
          <a:p>
            <a:pPr lvl="1"/>
            <a:r>
              <a:rPr lang="it-IT" dirty="0"/>
              <a:t>Da C++11 a C++17</a:t>
            </a:r>
          </a:p>
          <a:p>
            <a:r>
              <a:rPr lang="it-IT" dirty="0"/>
              <a:t>Nuove </a:t>
            </a:r>
            <a:r>
              <a:rPr lang="it-IT" dirty="0" err="1"/>
              <a:t>feature</a:t>
            </a:r>
            <a:endParaRPr lang="it-IT" dirty="0"/>
          </a:p>
          <a:p>
            <a:pPr lvl="1"/>
            <a:r>
              <a:rPr lang="it-IT" dirty="0" err="1"/>
              <a:t>Backends</a:t>
            </a:r>
            <a:r>
              <a:rPr lang="it-IT" dirty="0"/>
              <a:t> </a:t>
            </a:r>
            <a:r>
              <a:rPr lang="it-IT" dirty="0">
                <a:sym typeface="Wingdings" pitchFamily="2" charset="2"/>
              </a:rPr>
              <a:t> Apre la strada per implementazioni SYCL basate su altri linguaggi/</a:t>
            </a:r>
            <a:r>
              <a:rPr lang="it-IT" dirty="0" err="1">
                <a:sym typeface="Wingdings" pitchFamily="2" charset="2"/>
              </a:rPr>
              <a:t>framework</a:t>
            </a:r>
            <a:r>
              <a:rPr lang="it-IT" dirty="0">
                <a:sym typeface="Wingdings" pitchFamily="2" charset="2"/>
              </a:rPr>
              <a:t> oltre </a:t>
            </a:r>
            <a:r>
              <a:rPr lang="it-IT" dirty="0" err="1">
                <a:sym typeface="Wingdings" pitchFamily="2" charset="2"/>
              </a:rPr>
              <a:t>OpenCL</a:t>
            </a:r>
            <a:r>
              <a:rPr lang="it-IT" dirty="0">
                <a:sym typeface="Wingdings" pitchFamily="2" charset="2"/>
              </a:rPr>
              <a:t>, consentendo di supportare una gamma di hardware ancora più ampia</a:t>
            </a:r>
          </a:p>
          <a:p>
            <a:pPr lvl="1"/>
            <a:r>
              <a:rPr lang="it-IT" dirty="0" err="1"/>
              <a:t>Unified</a:t>
            </a:r>
            <a:r>
              <a:rPr lang="it-IT" dirty="0"/>
              <a:t> </a:t>
            </a:r>
            <a:r>
              <a:rPr lang="it-IT" dirty="0" err="1"/>
              <a:t>Shared</a:t>
            </a:r>
            <a:r>
              <a:rPr lang="it-IT" dirty="0"/>
              <a:t> Memory (USM) </a:t>
            </a:r>
            <a:r>
              <a:rPr lang="it-IT" dirty="0">
                <a:sym typeface="Wingdings" pitchFamily="2" charset="2"/>
              </a:rPr>
              <a:t> modello di accesso ai dati </a:t>
            </a:r>
            <a:r>
              <a:rPr lang="it-IT" dirty="0" err="1">
                <a:sym typeface="Wingdings" pitchFamily="2" charset="2"/>
              </a:rPr>
              <a:t>pointer-based</a:t>
            </a:r>
            <a:r>
              <a:rPr lang="it-IT" dirty="0">
                <a:sym typeface="Wingdings" pitchFamily="2" charset="2"/>
              </a:rPr>
              <a:t>, in alternativa al modello buffer/</a:t>
            </a:r>
            <a:r>
              <a:rPr lang="it-IT" dirty="0" err="1">
                <a:sym typeface="Wingdings" pitchFamily="2" charset="2"/>
              </a:rPr>
              <a:t>accessor</a:t>
            </a:r>
            <a:r>
              <a:rPr lang="it-IT" dirty="0">
                <a:sym typeface="Wingdings" pitchFamily="2" charset="2"/>
              </a:rPr>
              <a:t> di SYCL 1.2.1</a:t>
            </a:r>
          </a:p>
          <a:p>
            <a:pPr lvl="1"/>
            <a:r>
              <a:rPr lang="it-IT" dirty="0" err="1">
                <a:sym typeface="Wingdings" pitchFamily="2" charset="2"/>
              </a:rPr>
              <a:t>Reductions</a:t>
            </a:r>
            <a:r>
              <a:rPr lang="it-IT" dirty="0">
                <a:sym typeface="Wingdings" pitchFamily="2" charset="2"/>
              </a:rPr>
              <a:t>  libreria </a:t>
            </a:r>
            <a:r>
              <a:rPr lang="it-IT" dirty="0" err="1">
                <a:sym typeface="Wingdings" pitchFamily="2" charset="2"/>
              </a:rPr>
              <a:t>built</a:t>
            </a:r>
            <a:r>
              <a:rPr lang="it-IT" dirty="0">
                <a:sym typeface="Wingdings" pitchFamily="2" charset="2"/>
              </a:rPr>
              <a:t>-in di supporto alle operazioni di riduzione</a:t>
            </a:r>
          </a:p>
          <a:p>
            <a:pPr lvl="1"/>
            <a:r>
              <a:rPr lang="it-IT" dirty="0">
                <a:sym typeface="Wingdings" pitchFamily="2" charset="2"/>
              </a:rPr>
              <a:t>Group Library  fornisce un’astrazione per work-</a:t>
            </a:r>
            <a:r>
              <a:rPr lang="it-IT" dirty="0" err="1">
                <a:sym typeface="Wingdings" pitchFamily="2" charset="2"/>
              </a:rPr>
              <a:t>items</a:t>
            </a:r>
            <a:r>
              <a:rPr lang="it-IT" dirty="0">
                <a:sym typeface="Wingdings" pitchFamily="2" charset="2"/>
              </a:rPr>
              <a:t> cooperativi</a:t>
            </a:r>
          </a:p>
          <a:p>
            <a:pPr lvl="1"/>
            <a:r>
              <a:rPr lang="it-IT" dirty="0" err="1">
                <a:sym typeface="Wingdings" pitchFamily="2" charset="2"/>
              </a:rPr>
              <a:t>Atomic</a:t>
            </a:r>
            <a:r>
              <a:rPr lang="it-IT" dirty="0">
                <a:sym typeface="Wingdings" pitchFamily="2" charset="2"/>
              </a:rPr>
              <a:t> </a:t>
            </a:r>
            <a:r>
              <a:rPr lang="it-IT" dirty="0" err="1">
                <a:sym typeface="Wingdings" pitchFamily="2" charset="2"/>
              </a:rPr>
              <a:t>references</a:t>
            </a:r>
            <a:r>
              <a:rPr lang="it-IT" dirty="0">
                <a:sym typeface="Wingdings" pitchFamily="2" charset="2"/>
              </a:rPr>
              <a:t>  Estende il modello </a:t>
            </a:r>
            <a:r>
              <a:rPr lang="it-IT" dirty="0" err="1">
                <a:sym typeface="Wingdings" pitchFamily="2" charset="2"/>
              </a:rPr>
              <a:t>std</a:t>
            </a:r>
            <a:r>
              <a:rPr lang="it-IT" dirty="0">
                <a:sym typeface="Wingdings" pitchFamily="2" charset="2"/>
              </a:rPr>
              <a:t>::</a:t>
            </a:r>
            <a:r>
              <a:rPr lang="it-IT" dirty="0" err="1">
                <a:sym typeface="Wingdings" pitchFamily="2" charset="2"/>
              </a:rPr>
              <a:t>atomic_ref</a:t>
            </a:r>
            <a:r>
              <a:rPr lang="it-IT" dirty="0">
                <a:sym typeface="Wingdings" pitchFamily="2" charset="2"/>
              </a:rPr>
              <a:t> di C++20 a dispositivi eterogenei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3767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SYCL 2020 - </a:t>
            </a:r>
            <a:r>
              <a:rPr lang="it-IT" dirty="0" err="1"/>
              <a:t>Backends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Namespace</a:t>
            </a:r>
            <a:r>
              <a:rPr lang="it-IT" dirty="0"/>
              <a:t> passa da cl::</a:t>
            </a:r>
            <a:r>
              <a:rPr lang="it-IT" dirty="0" err="1"/>
              <a:t>sycl</a:t>
            </a:r>
            <a:r>
              <a:rPr lang="it-IT" dirty="0"/>
              <a:t>:: a </a:t>
            </a:r>
            <a:r>
              <a:rPr lang="it-IT" dirty="0" err="1"/>
              <a:t>sycl</a:t>
            </a:r>
            <a:r>
              <a:rPr lang="it-IT" dirty="0"/>
              <a:t>::</a:t>
            </a:r>
          </a:p>
          <a:p>
            <a:r>
              <a:rPr lang="it-IT" dirty="0">
                <a:sym typeface="Wingdings" pitchFamily="2" charset="2"/>
              </a:rPr>
              <a:t>Le implementazioni possono continuare a lavorare su </a:t>
            </a:r>
            <a:r>
              <a:rPr lang="it-IT" dirty="0" err="1">
                <a:sym typeface="Wingdings" pitchFamily="2" charset="2"/>
              </a:rPr>
              <a:t>OpenCL</a:t>
            </a:r>
            <a:r>
              <a:rPr lang="it-IT" dirty="0">
                <a:sym typeface="Wingdings" pitchFamily="2" charset="2"/>
              </a:rPr>
              <a:t>, ma è possibile utilizzare implementazioni basate su altri linguaggi e </a:t>
            </a:r>
            <a:r>
              <a:rPr lang="it-IT" dirty="0" err="1">
                <a:sym typeface="Wingdings" pitchFamily="2" charset="2"/>
              </a:rPr>
              <a:t>framework</a:t>
            </a:r>
            <a:endParaRPr lang="it-IT" dirty="0">
              <a:sym typeface="Wingdings" pitchFamily="2" charset="2"/>
            </a:endParaRPr>
          </a:p>
          <a:p>
            <a:r>
              <a:rPr lang="it-IT" dirty="0">
                <a:sym typeface="Wingdings" pitchFamily="2" charset="2"/>
              </a:rPr>
              <a:t>SYCL può essere utilizzato per interfacciare librerie </a:t>
            </a:r>
            <a:r>
              <a:rPr lang="it-IT" dirty="0" err="1">
                <a:sym typeface="Wingdings" pitchFamily="2" charset="2"/>
              </a:rPr>
              <a:t>vendor-specific</a:t>
            </a:r>
            <a:r>
              <a:rPr lang="it-IT" dirty="0">
                <a:sym typeface="Wingdings" pitchFamily="2" charset="2"/>
              </a:rPr>
              <a:t> con applicazioni in C++ senza modificare il codice applicativo</a:t>
            </a:r>
          </a:p>
          <a:p>
            <a:pPr marL="0" indent="0">
              <a:buNone/>
            </a:pPr>
            <a:endParaRPr lang="it-IT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9229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620225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SYCL 2020 - </a:t>
            </a:r>
            <a:r>
              <a:rPr lang="it-IT" dirty="0" err="1"/>
              <a:t>Backends</a:t>
            </a:r>
            <a:endParaRPr lang="it-IT" dirty="0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C795B0A3-EBAA-8A44-BA78-48DE2871EC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3428" y="1301262"/>
            <a:ext cx="11034495" cy="545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99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SYCL 2020 - USM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err="1"/>
              <a:t>Unified</a:t>
            </a:r>
            <a:r>
              <a:rPr lang="it-IT" dirty="0"/>
              <a:t> </a:t>
            </a:r>
            <a:r>
              <a:rPr lang="it-IT" dirty="0" err="1"/>
              <a:t>Shared</a:t>
            </a:r>
            <a:r>
              <a:rPr lang="it-IT" dirty="0"/>
              <a:t> Memory consente un modello di accesso ai dati </a:t>
            </a:r>
            <a:r>
              <a:rPr lang="it-IT" dirty="0" err="1"/>
              <a:t>pointer-based</a:t>
            </a:r>
            <a:r>
              <a:rPr lang="it-IT" dirty="0"/>
              <a:t> in alternativa al modello di accesso presente in SYCL 1.2.1, basato su buffer/</a:t>
            </a:r>
            <a:r>
              <a:rPr lang="it-IT" dirty="0" err="1"/>
              <a:t>accessor</a:t>
            </a:r>
            <a:endParaRPr lang="it-IT" dirty="0"/>
          </a:p>
          <a:p>
            <a:r>
              <a:rPr lang="it-IT" dirty="0">
                <a:sym typeface="Wingdings" pitchFamily="2" charset="2"/>
              </a:rPr>
              <a:t>Vantaggi di programmazione con USM:</a:t>
            </a:r>
          </a:p>
          <a:p>
            <a:pPr lvl="1"/>
            <a:r>
              <a:rPr lang="it-IT" dirty="0">
                <a:sym typeface="Wingdings" pitchFamily="2" charset="2"/>
              </a:rPr>
              <a:t>Spazio di indirizzamento unificato fra </a:t>
            </a:r>
            <a:r>
              <a:rPr lang="it-IT" dirty="0" err="1">
                <a:sym typeface="Wingdings" pitchFamily="2" charset="2"/>
              </a:rPr>
              <a:t>host</a:t>
            </a:r>
            <a:r>
              <a:rPr lang="it-IT" dirty="0">
                <a:sym typeface="Wingdings" pitchFamily="2" charset="2"/>
              </a:rPr>
              <a:t> e </a:t>
            </a:r>
            <a:r>
              <a:rPr lang="it-IT" dirty="0" err="1">
                <a:sym typeface="Wingdings" pitchFamily="2" charset="2"/>
              </a:rPr>
              <a:t>device</a:t>
            </a:r>
            <a:endParaRPr lang="it-IT" dirty="0">
              <a:sym typeface="Wingdings" pitchFamily="2" charset="2"/>
            </a:endParaRPr>
          </a:p>
          <a:p>
            <a:pPr lvl="1"/>
            <a:r>
              <a:rPr lang="it-IT" dirty="0">
                <a:sym typeface="Wingdings" pitchFamily="2" charset="2"/>
              </a:rPr>
              <a:t>Passaggio diretto di puntatori USM a funzioni </a:t>
            </a:r>
            <a:r>
              <a:rPr lang="it-IT" dirty="0" err="1">
                <a:sym typeface="Wingdings" pitchFamily="2" charset="2"/>
              </a:rPr>
              <a:t>kernel</a:t>
            </a:r>
            <a:r>
              <a:rPr lang="it-IT" dirty="0">
                <a:sym typeface="Wingdings" pitchFamily="2" charset="2"/>
              </a:rPr>
              <a:t> come parametri</a:t>
            </a:r>
          </a:p>
          <a:p>
            <a:pPr lvl="1"/>
            <a:r>
              <a:rPr lang="it-IT" dirty="0">
                <a:sym typeface="Wingdings" pitchFamily="2" charset="2"/>
              </a:rPr>
              <a:t>Semplice passaggio da codice C++/CUDA a SYCL</a:t>
            </a:r>
          </a:p>
          <a:p>
            <a:pPr lvl="1"/>
            <a:r>
              <a:rPr lang="it-IT" dirty="0">
                <a:sym typeface="Wingdings" pitchFamily="2" charset="2"/>
              </a:rPr>
              <a:t>Passaggio automatico di allocazioni condivise fra </a:t>
            </a:r>
            <a:r>
              <a:rPr lang="it-IT" dirty="0" err="1">
                <a:sym typeface="Wingdings" pitchFamily="2" charset="2"/>
              </a:rPr>
              <a:t>device</a:t>
            </a:r>
            <a:r>
              <a:rPr lang="it-IT" dirty="0">
                <a:sym typeface="Wingdings" pitchFamily="2" charset="2"/>
              </a:rPr>
              <a:t> consentono utilizzo di container C++ (ad es. </a:t>
            </a:r>
            <a:r>
              <a:rPr lang="it-IT" dirty="0" err="1">
                <a:sym typeface="Wingdings" pitchFamily="2" charset="2"/>
              </a:rPr>
              <a:t>std</a:t>
            </a:r>
            <a:r>
              <a:rPr lang="it-IT" dirty="0">
                <a:sym typeface="Wingdings" pitchFamily="2" charset="2"/>
              </a:rPr>
              <a:t>::</a:t>
            </a:r>
            <a:r>
              <a:rPr lang="it-IT" dirty="0" err="1">
                <a:sym typeface="Wingdings" pitchFamily="2" charset="2"/>
              </a:rPr>
              <a:t>vector</a:t>
            </a:r>
            <a:r>
              <a:rPr lang="it-IT" dirty="0">
                <a:sym typeface="Wingdings" pitchFamily="2" charset="2"/>
              </a:rPr>
              <a:t>) e relativi algoritmi (</a:t>
            </a:r>
            <a:r>
              <a:rPr lang="it-IT" dirty="0" err="1">
                <a:sym typeface="Wingdings" pitchFamily="2" charset="2"/>
              </a:rPr>
              <a:t>oneDPL</a:t>
            </a:r>
            <a:r>
              <a:rPr lang="it-IT" dirty="0">
                <a:sym typeface="Wingdings" pitchFamily="2" charset="2"/>
              </a:rPr>
              <a:t>) </a:t>
            </a:r>
          </a:p>
          <a:p>
            <a:pPr lvl="1"/>
            <a:r>
              <a:rPr lang="it-IT" dirty="0">
                <a:sym typeface="Wingdings" pitchFamily="2" charset="2"/>
              </a:rPr>
              <a:t>Programmatore ha controllo di dove allocare i dati (su </a:t>
            </a:r>
            <a:r>
              <a:rPr lang="it-IT" dirty="0" err="1">
                <a:sym typeface="Wingdings" pitchFamily="2" charset="2"/>
              </a:rPr>
              <a:t>host</a:t>
            </a:r>
            <a:r>
              <a:rPr lang="it-IT" dirty="0">
                <a:sym typeface="Wingdings" pitchFamily="2" charset="2"/>
              </a:rPr>
              <a:t>, su </a:t>
            </a:r>
            <a:r>
              <a:rPr lang="it-IT" dirty="0" err="1">
                <a:sym typeface="Wingdings" pitchFamily="2" charset="2"/>
              </a:rPr>
              <a:t>device</a:t>
            </a:r>
            <a:r>
              <a:rPr lang="it-IT" dirty="0">
                <a:sym typeface="Wingdings" pitchFamily="2" charset="2"/>
              </a:rPr>
              <a:t>) e sulle operazioni di migrazione dati</a:t>
            </a:r>
          </a:p>
        </p:txBody>
      </p:sp>
    </p:spTree>
    <p:extLst>
      <p:ext uri="{BB962C8B-B14F-4D97-AF65-F5344CB8AC3E}">
        <p14:creationId xmlns:p14="http://schemas.microsoft.com/office/powerpoint/2010/main" val="2500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SYCL 2020 - </a:t>
            </a:r>
            <a:r>
              <a:rPr lang="it-IT" dirty="0" err="1"/>
              <a:t>Reductions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Approccio mutuato da altre soluzioni (librerie </a:t>
            </a:r>
            <a:r>
              <a:rPr lang="it-IT" dirty="0" err="1"/>
              <a:t>Kokkos</a:t>
            </a:r>
            <a:r>
              <a:rPr lang="it-IT" dirty="0"/>
              <a:t> e RAJA, proposta P0075 «</a:t>
            </a:r>
            <a:r>
              <a:rPr lang="it-IT" dirty="0" err="1"/>
              <a:t>Template</a:t>
            </a:r>
            <a:r>
              <a:rPr lang="it-IT" dirty="0"/>
              <a:t> Library for </a:t>
            </a:r>
            <a:r>
              <a:rPr lang="it-IT" dirty="0" err="1"/>
              <a:t>Parallel</a:t>
            </a:r>
            <a:r>
              <a:rPr lang="it-IT" dirty="0"/>
              <a:t> For </a:t>
            </a:r>
            <a:r>
              <a:rPr lang="it-IT" dirty="0" err="1"/>
              <a:t>Loops</a:t>
            </a:r>
            <a:r>
              <a:rPr lang="it-IT" dirty="0"/>
              <a:t>» del </a:t>
            </a:r>
            <a:r>
              <a:rPr lang="it-IT" dirty="0" err="1"/>
              <a:t>Concurrency</a:t>
            </a:r>
            <a:r>
              <a:rPr lang="it-IT" dirty="0"/>
              <a:t> </a:t>
            </a:r>
            <a:r>
              <a:rPr lang="it-IT" dirty="0" err="1"/>
              <a:t>Study</a:t>
            </a:r>
            <a:r>
              <a:rPr lang="it-IT" dirty="0"/>
              <a:t> Group)</a:t>
            </a:r>
          </a:p>
          <a:p>
            <a:r>
              <a:rPr lang="it-IT" dirty="0"/>
              <a:t>L’introduzione della classe </a:t>
            </a:r>
            <a:r>
              <a:rPr lang="it-IT" dirty="0" err="1"/>
              <a:t>reducer</a:t>
            </a:r>
            <a:r>
              <a:rPr lang="it-IT" dirty="0"/>
              <a:t> e della funzione </a:t>
            </a:r>
            <a:r>
              <a:rPr lang="it-IT" dirty="0" err="1"/>
              <a:t>reduction</a:t>
            </a:r>
            <a:r>
              <a:rPr lang="it-IT" dirty="0"/>
              <a:t> consente una semplice definizione di variabili con semantica di riduzione nel codice dei </a:t>
            </a:r>
            <a:r>
              <a:rPr lang="it-IT" dirty="0" err="1"/>
              <a:t>kernel</a:t>
            </a:r>
            <a:r>
              <a:rPr lang="it-IT" dirty="0"/>
              <a:t> SYCL</a:t>
            </a:r>
          </a:p>
          <a:p>
            <a:r>
              <a:rPr lang="it-IT" dirty="0"/>
              <a:t>L’implementazione delle operazioni di riduzione può essere definita a compile-time con la specializzazione dei relativi algoritmi, consentendo ottime prestazioni su </a:t>
            </a:r>
            <a:r>
              <a:rPr lang="it-IT" dirty="0" err="1"/>
              <a:t>device</a:t>
            </a:r>
            <a:r>
              <a:rPr lang="it-IT" dirty="0"/>
              <a:t> di diverso tipo e di differenti produttori</a:t>
            </a:r>
          </a:p>
        </p:txBody>
      </p:sp>
    </p:spTree>
    <p:extLst>
      <p:ext uri="{BB962C8B-B14F-4D97-AF65-F5344CB8AC3E}">
        <p14:creationId xmlns:p14="http://schemas.microsoft.com/office/powerpoint/2010/main" val="377101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SYCL 2020 – Group Library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/>
              <a:t>L’astrazione del work-</a:t>
            </a:r>
            <a:r>
              <a:rPr lang="it-IT" dirty="0" err="1"/>
              <a:t>group</a:t>
            </a:r>
            <a:r>
              <a:rPr lang="it-IT" dirty="0"/>
              <a:t> già presente in SYCL 1.2.1, viene arricchita con l’astrazione dei sub-</a:t>
            </a:r>
            <a:r>
              <a:rPr lang="it-IT" dirty="0" err="1"/>
              <a:t>group</a:t>
            </a:r>
            <a:r>
              <a:rPr lang="it-IT" dirty="0"/>
              <a:t> e una libreria di algoritmi </a:t>
            </a:r>
            <a:r>
              <a:rPr lang="it-IT" dirty="0" err="1"/>
              <a:t>group-based</a:t>
            </a:r>
            <a:endParaRPr lang="it-IT" dirty="0"/>
          </a:p>
          <a:p>
            <a:r>
              <a:rPr lang="it-IT" dirty="0"/>
              <a:t>I sub-</a:t>
            </a:r>
            <a:r>
              <a:rPr lang="it-IT" dirty="0" err="1"/>
              <a:t>group</a:t>
            </a:r>
            <a:r>
              <a:rPr lang="it-IT" dirty="0"/>
              <a:t> rappresentano un set di work-</a:t>
            </a:r>
            <a:r>
              <a:rPr lang="it-IT" dirty="0" err="1"/>
              <a:t>items</a:t>
            </a:r>
            <a:r>
              <a:rPr lang="it-IT" dirty="0"/>
              <a:t> che cooperano eseguiti contemporaneamente all’interno di un </a:t>
            </a:r>
            <a:r>
              <a:rPr lang="it-IT" dirty="0" err="1"/>
              <a:t>kernel</a:t>
            </a:r>
            <a:r>
              <a:rPr lang="it-IT" dirty="0"/>
              <a:t>.</a:t>
            </a:r>
          </a:p>
          <a:p>
            <a:pPr lvl="1"/>
            <a:r>
              <a:rPr lang="it-IT" dirty="0"/>
              <a:t>Rappresentano quindi un’astrazione per le differenti capacità hardware dei </a:t>
            </a:r>
            <a:r>
              <a:rPr lang="it-IT" dirty="0" err="1"/>
              <a:t>device</a:t>
            </a:r>
            <a:r>
              <a:rPr lang="it-IT" dirty="0"/>
              <a:t> di </a:t>
            </a:r>
            <a:r>
              <a:rPr lang="it-IT" dirty="0" err="1"/>
              <a:t>vendor</a:t>
            </a:r>
            <a:r>
              <a:rPr lang="it-IT" dirty="0"/>
              <a:t> diversi. Ad esempio, SIMD </a:t>
            </a:r>
            <a:r>
              <a:rPr lang="it-IT" dirty="0" err="1"/>
              <a:t>vectorization</a:t>
            </a:r>
            <a:r>
              <a:rPr lang="it-IT" dirty="0"/>
              <a:t> per architetture Intel, </a:t>
            </a:r>
            <a:r>
              <a:rPr lang="it-IT" dirty="0" err="1"/>
              <a:t>warps</a:t>
            </a:r>
            <a:r>
              <a:rPr lang="it-IT" dirty="0"/>
              <a:t> per architetture NVIDIA, </a:t>
            </a:r>
            <a:r>
              <a:rPr lang="it-IT" dirty="0" err="1"/>
              <a:t>wavefronts</a:t>
            </a:r>
            <a:r>
              <a:rPr lang="it-IT" dirty="0"/>
              <a:t> per architetture AMD</a:t>
            </a:r>
          </a:p>
          <a:p>
            <a:pPr lvl="1"/>
            <a:r>
              <a:rPr lang="it-IT" dirty="0"/>
              <a:t>Consentono quindi un </a:t>
            </a:r>
            <a:r>
              <a:rPr lang="it-IT" dirty="0" err="1"/>
              <a:t>low-level</a:t>
            </a:r>
            <a:r>
              <a:rPr lang="it-IT" dirty="0"/>
              <a:t> </a:t>
            </a:r>
            <a:r>
              <a:rPr lang="it-IT" dirty="0" err="1"/>
              <a:t>tuning</a:t>
            </a:r>
            <a:r>
              <a:rPr lang="it-IT" dirty="0"/>
              <a:t> per applicazioni SYCL</a:t>
            </a:r>
          </a:p>
          <a:p>
            <a:r>
              <a:rPr lang="it-IT" dirty="0"/>
              <a:t>Implementazione di algoritmi </a:t>
            </a:r>
            <a:r>
              <a:rPr lang="it-IT" dirty="0" err="1"/>
              <a:t>group-based</a:t>
            </a:r>
            <a:r>
              <a:rPr lang="it-IT" dirty="0"/>
              <a:t> come da C++17 (</a:t>
            </a:r>
            <a:r>
              <a:rPr lang="it-IT" dirty="0" err="1"/>
              <a:t>all_of</a:t>
            </a:r>
            <a:r>
              <a:rPr lang="it-IT" dirty="0"/>
              <a:t>, </a:t>
            </a:r>
            <a:r>
              <a:rPr lang="it-IT" dirty="0" err="1"/>
              <a:t>any_of</a:t>
            </a:r>
            <a:r>
              <a:rPr lang="it-IT" dirty="0"/>
              <a:t>, </a:t>
            </a:r>
            <a:r>
              <a:rPr lang="it-IT" dirty="0" err="1"/>
              <a:t>none_of</a:t>
            </a:r>
            <a:r>
              <a:rPr lang="it-IT" dirty="0"/>
              <a:t>, reduce, </a:t>
            </a:r>
            <a:r>
              <a:rPr lang="it-IT" dirty="0" err="1"/>
              <a:t>exclusive_scan</a:t>
            </a:r>
            <a:r>
              <a:rPr lang="it-IT" dirty="0"/>
              <a:t>, </a:t>
            </a:r>
            <a:r>
              <a:rPr lang="it-IT" dirty="0" err="1"/>
              <a:t>inclusive_scan</a:t>
            </a:r>
            <a:r>
              <a:rPr lang="it-IT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9268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1666875" y="2445512"/>
            <a:ext cx="8497888" cy="203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Adalta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propone e supporta in Italia l'utilizzo di alcuni tra i più importanti software </a:t>
            </a:r>
            <a:b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al mondo per l'innovazione tecnologica, la ricerca e lo sviluppo.</a:t>
            </a:r>
          </a:p>
          <a:p>
            <a:pPr algn="ctr"/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ctr"/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Centinaia di aziende private, istituzioni pubbliche, università italiane si avvalgono dei servizi di grandissima qualità offerti da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Adalta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: supporto nell'individuare </a:t>
            </a:r>
            <a:b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il prodotto più adatto alle specifiche esigenze, consulenza </a:t>
            </a:r>
            <a:b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 formazione per sfruttare al meglio le potenzialità del software.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8937C631-A81C-4A9E-8D68-056CC15A5756}"/>
              </a:ext>
            </a:extLst>
          </p:cNvPr>
          <p:cNvSpPr/>
          <p:nvPr/>
        </p:nvSpPr>
        <p:spPr>
          <a:xfrm>
            <a:off x="1666875" y="4620392"/>
            <a:ext cx="8497888" cy="45653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65113" indent="-265113" algn="ctr" eaLnBrk="0" hangingPunct="0">
              <a:lnSpc>
                <a:spcPct val="150000"/>
              </a:lnSpc>
              <a:buFont typeface="Abadi" panose="020B0604020104020204" pitchFamily="34" charset="0"/>
              <a:buChar char="►"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www.adalta.it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F4CC3E9-F596-49A9-8DA6-1418EEB2E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340" y="1304925"/>
            <a:ext cx="3032716" cy="84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8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SYCL 2020 – </a:t>
            </a:r>
            <a:r>
              <a:rPr lang="it-IT" dirty="0" err="1"/>
              <a:t>Atomic</a:t>
            </a:r>
            <a:r>
              <a:rPr lang="it-IT" dirty="0"/>
              <a:t> </a:t>
            </a:r>
            <a:r>
              <a:rPr lang="it-IT" dirty="0" err="1"/>
              <a:t>References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B57497-D7EC-714F-9564-A91BD4D6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C++20 ha introdotto la possibilità di effettuare il </a:t>
            </a:r>
            <a:r>
              <a:rPr lang="it-IT" dirty="0" err="1"/>
              <a:t>wrapping</a:t>
            </a:r>
            <a:r>
              <a:rPr lang="it-IT" dirty="0"/>
              <a:t> di tipi in un </a:t>
            </a:r>
            <a:r>
              <a:rPr lang="it-IT" dirty="0" err="1"/>
              <a:t>atomic</a:t>
            </a:r>
            <a:r>
              <a:rPr lang="it-IT" dirty="0"/>
              <a:t> </a:t>
            </a:r>
            <a:r>
              <a:rPr lang="it-IT" dirty="0" err="1"/>
              <a:t>reference</a:t>
            </a:r>
            <a:r>
              <a:rPr lang="it-IT" dirty="0"/>
              <a:t> (</a:t>
            </a:r>
            <a:r>
              <a:rPr lang="it-IT" dirty="0" err="1"/>
              <a:t>std</a:t>
            </a:r>
            <a:r>
              <a:rPr lang="it-IT" dirty="0"/>
              <a:t>::</a:t>
            </a:r>
            <a:r>
              <a:rPr lang="it-IT" dirty="0" err="1"/>
              <a:t>atomic_ref</a:t>
            </a:r>
            <a:r>
              <a:rPr lang="it-IT" dirty="0"/>
              <a:t>)</a:t>
            </a:r>
          </a:p>
          <a:p>
            <a:r>
              <a:rPr lang="it-IT" dirty="0"/>
              <a:t>SYCL 2020 estende questo modello con </a:t>
            </a:r>
            <a:r>
              <a:rPr lang="it-IT" dirty="0" err="1"/>
              <a:t>sycl</a:t>
            </a:r>
            <a:r>
              <a:rPr lang="it-IT" dirty="0"/>
              <a:t>::</a:t>
            </a:r>
            <a:r>
              <a:rPr lang="it-IT" dirty="0" err="1"/>
              <a:t>atomic_ref</a:t>
            </a:r>
            <a:r>
              <a:rPr lang="it-IT" dirty="0"/>
              <a:t>, con il supporto per </a:t>
            </a:r>
            <a:r>
              <a:rPr lang="it-IT" dirty="0" err="1"/>
              <a:t>address</a:t>
            </a:r>
            <a:r>
              <a:rPr lang="it-IT" dirty="0"/>
              <a:t> </a:t>
            </a:r>
            <a:r>
              <a:rPr lang="it-IT" dirty="0" err="1"/>
              <a:t>spaces</a:t>
            </a:r>
            <a:r>
              <a:rPr lang="it-IT" dirty="0"/>
              <a:t> e </a:t>
            </a:r>
            <a:r>
              <a:rPr lang="it-IT" dirty="0" err="1"/>
              <a:t>memory</a:t>
            </a:r>
            <a:r>
              <a:rPr lang="it-IT" dirty="0"/>
              <a:t> </a:t>
            </a:r>
            <a:r>
              <a:rPr lang="it-IT" dirty="0" err="1"/>
              <a:t>scopes</a:t>
            </a:r>
            <a:endParaRPr lang="it-IT" dirty="0"/>
          </a:p>
          <a:p>
            <a:pPr lvl="1"/>
            <a:r>
              <a:rPr lang="it-IT" dirty="0"/>
              <a:t>Consente portabilità del codice senza sacrificare le performance</a:t>
            </a:r>
          </a:p>
          <a:p>
            <a:pPr lvl="1"/>
            <a:r>
              <a:rPr lang="it-IT" dirty="0"/>
              <a:t>L’utilizzo dei </a:t>
            </a:r>
            <a:r>
              <a:rPr lang="it-IT" dirty="0" err="1"/>
              <a:t>memory</a:t>
            </a:r>
            <a:r>
              <a:rPr lang="it-IT" dirty="0"/>
              <a:t> </a:t>
            </a:r>
            <a:r>
              <a:rPr lang="it-IT" dirty="0" err="1"/>
              <a:t>scopes</a:t>
            </a:r>
            <a:r>
              <a:rPr lang="it-IT" dirty="0"/>
              <a:t> con un </a:t>
            </a:r>
            <a:r>
              <a:rPr lang="it-IT" dirty="0" err="1"/>
              <a:t>atomic</a:t>
            </a:r>
            <a:r>
              <a:rPr lang="it-IT" dirty="0"/>
              <a:t> </a:t>
            </a:r>
            <a:r>
              <a:rPr lang="it-IT" dirty="0" err="1"/>
              <a:t>reference</a:t>
            </a:r>
            <a:r>
              <a:rPr lang="it-IT" dirty="0"/>
              <a:t> consentono di definire in maniera granulare quale memoria debba essere resa consistente, e di riflesso quali work-</a:t>
            </a:r>
            <a:r>
              <a:rPr lang="it-IT" dirty="0" err="1"/>
              <a:t>items</a:t>
            </a:r>
            <a:r>
              <a:rPr lang="it-IT" dirty="0"/>
              <a:t> (e </a:t>
            </a:r>
            <a:r>
              <a:rPr lang="it-IT" dirty="0" err="1"/>
              <a:t>device</a:t>
            </a:r>
            <a:r>
              <a:rPr lang="it-IT" dirty="0"/>
              <a:t>) «vedranno» i </a:t>
            </a:r>
            <a:r>
              <a:rPr lang="it-IT" dirty="0" err="1"/>
              <a:t>memory</a:t>
            </a:r>
            <a:r>
              <a:rPr lang="it-IT" dirty="0"/>
              <a:t> </a:t>
            </a:r>
            <a:r>
              <a:rPr lang="it-IT" dirty="0" err="1"/>
              <a:t>updates</a:t>
            </a:r>
            <a:r>
              <a:rPr lang="it-IT" dirty="0"/>
              <a:t> </a:t>
            </a:r>
          </a:p>
          <a:p>
            <a:r>
              <a:rPr lang="it-IT" dirty="0"/>
              <a:t>SYCL non richiede che i </a:t>
            </a:r>
            <a:r>
              <a:rPr lang="it-IT" dirty="0" err="1"/>
              <a:t>device</a:t>
            </a:r>
            <a:r>
              <a:rPr lang="it-IT" dirty="0"/>
              <a:t> supportino tutti i </a:t>
            </a:r>
            <a:r>
              <a:rPr lang="it-IT" dirty="0" err="1"/>
              <a:t>memory</a:t>
            </a:r>
            <a:r>
              <a:rPr lang="it-IT" dirty="0"/>
              <a:t> model definiti in C++, supportando quindi la più vasta gamma di dispositivi eterogenei</a:t>
            </a:r>
          </a:p>
        </p:txBody>
      </p:sp>
    </p:spTree>
    <p:extLst>
      <p:ext uri="{BB962C8B-B14F-4D97-AF65-F5344CB8AC3E}">
        <p14:creationId xmlns:p14="http://schemas.microsoft.com/office/powerpoint/2010/main" val="327695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= Data </a:t>
            </a:r>
            <a:r>
              <a:rPr lang="it-IT" dirty="0" err="1"/>
              <a:t>Parallel</a:t>
            </a:r>
            <a:r>
              <a:rPr lang="it-IT" dirty="0"/>
              <a:t> C++ - Esempio</a:t>
            </a:r>
          </a:p>
        </p:txBody>
      </p:sp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5F546824-D539-9344-9E42-D63484BD166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14640" y="1825625"/>
            <a:ext cx="3896720" cy="4351338"/>
          </a:xfrm>
        </p:spPr>
      </p:pic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2592634A-DC24-C041-B465-E8ABC57BC4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/>
              <a:t>Codice </a:t>
            </a:r>
            <a:r>
              <a:rPr lang="it-IT" dirty="0" err="1"/>
              <a:t>host</a:t>
            </a:r>
            <a:r>
              <a:rPr lang="it-IT" dirty="0"/>
              <a:t> e </a:t>
            </a:r>
            <a:r>
              <a:rPr lang="it-IT" dirty="0" err="1"/>
              <a:t>kernel</a:t>
            </a:r>
            <a:r>
              <a:rPr lang="it-IT" dirty="0"/>
              <a:t> per </a:t>
            </a:r>
            <a:r>
              <a:rPr lang="it-IT" dirty="0" err="1"/>
              <a:t>device</a:t>
            </a:r>
            <a:r>
              <a:rPr lang="it-IT" dirty="0"/>
              <a:t> nello stesso sorgente</a:t>
            </a:r>
          </a:p>
          <a:p>
            <a:r>
              <a:rPr lang="it-IT" dirty="0" err="1"/>
              <a:t>Kernel</a:t>
            </a:r>
            <a:r>
              <a:rPr lang="it-IT" dirty="0"/>
              <a:t> definibili con:</a:t>
            </a:r>
          </a:p>
          <a:p>
            <a:pPr lvl="1"/>
            <a:r>
              <a:rPr lang="it-IT" dirty="0"/>
              <a:t>C++ Lambda</a:t>
            </a:r>
          </a:p>
          <a:p>
            <a:pPr lvl="1"/>
            <a:r>
              <a:rPr lang="it-IT" dirty="0" err="1"/>
              <a:t>Functor</a:t>
            </a:r>
            <a:r>
              <a:rPr lang="it-IT" dirty="0"/>
              <a:t> </a:t>
            </a:r>
            <a:r>
              <a:rPr lang="it-IT" dirty="0" err="1"/>
              <a:t>objects</a:t>
            </a:r>
            <a:endParaRPr lang="it-IT" dirty="0"/>
          </a:p>
          <a:p>
            <a:pPr lvl="1"/>
            <a:r>
              <a:rPr lang="it-IT" dirty="0" err="1"/>
              <a:t>Interop</a:t>
            </a:r>
            <a:endParaRPr lang="it-IT" dirty="0"/>
          </a:p>
          <a:p>
            <a:r>
              <a:rPr lang="it-IT" dirty="0" err="1"/>
              <a:t>Kernel</a:t>
            </a:r>
            <a:r>
              <a:rPr lang="it-IT" dirty="0"/>
              <a:t> sottomessi in coda:</a:t>
            </a:r>
          </a:p>
          <a:p>
            <a:pPr lvl="1"/>
            <a:r>
              <a:rPr lang="it-IT" dirty="0" err="1"/>
              <a:t>parallel_for</a:t>
            </a:r>
            <a:endParaRPr lang="it-IT" dirty="0"/>
          </a:p>
          <a:p>
            <a:pPr lvl="1"/>
            <a:r>
              <a:rPr lang="it-IT" dirty="0" err="1"/>
              <a:t>single_task</a:t>
            </a:r>
            <a:endParaRPr lang="it-IT" dirty="0"/>
          </a:p>
          <a:p>
            <a:pPr lvl="1"/>
            <a:r>
              <a:rPr lang="it-IT" dirty="0" err="1"/>
              <a:t>parallel_for_work_group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049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</a:t>
            </a:r>
            <a:r>
              <a:rPr lang="it-IT" dirty="0" err="1"/>
              <a:t>NDRange</a:t>
            </a:r>
            <a:endParaRPr lang="it-IT" dirty="0"/>
          </a:p>
        </p:txBody>
      </p:sp>
      <p:pic>
        <p:nvPicPr>
          <p:cNvPr id="16" name="Segnaposto contenuto 15">
            <a:extLst>
              <a:ext uri="{FF2B5EF4-FFF2-40B4-BE49-F238E27FC236}">
                <a16:creationId xmlns:a16="http://schemas.microsoft.com/office/drawing/2014/main" id="{0A50247B-75CD-7D42-AA29-84DCE97EF42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2000242"/>
            <a:ext cx="5181600" cy="4002104"/>
          </a:xfrm>
        </p:spPr>
      </p:pic>
      <p:pic>
        <p:nvPicPr>
          <p:cNvPr id="18" name="Segnaposto contenuto 17">
            <a:extLst>
              <a:ext uri="{FF2B5EF4-FFF2-40B4-BE49-F238E27FC236}">
                <a16:creationId xmlns:a16="http://schemas.microsoft.com/office/drawing/2014/main" id="{E1C27A27-A715-104E-ACE6-9BF71E8418A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083205"/>
            <a:ext cx="5181600" cy="3836177"/>
          </a:xfrm>
        </p:spPr>
      </p:pic>
    </p:spTree>
    <p:extLst>
      <p:ext uri="{BB962C8B-B14F-4D97-AF65-F5344CB8AC3E}">
        <p14:creationId xmlns:p14="http://schemas.microsoft.com/office/powerpoint/2010/main" val="1981555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</a:t>
            </a:r>
            <a:r>
              <a:rPr lang="it-IT" dirty="0" err="1"/>
              <a:t>Kernel</a:t>
            </a:r>
            <a:endParaRPr lang="it-IT" dirty="0"/>
          </a:p>
        </p:txBody>
      </p:sp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5F546824-D539-9344-9E42-D63484BD166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14640" y="1825625"/>
            <a:ext cx="3896720" cy="4351338"/>
          </a:xfrm>
        </p:spPr>
      </p:pic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2592634A-DC24-C041-B465-E8ABC57BC4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err="1"/>
              <a:t>Kernel</a:t>
            </a:r>
            <a:r>
              <a:rPr lang="it-IT" dirty="0"/>
              <a:t> = codice da eseguire su un acceleratore, tipicamente molte volte per ogni invocazione (SPMD)</a:t>
            </a:r>
          </a:p>
          <a:p>
            <a:r>
              <a:rPr lang="it-IT" dirty="0"/>
              <a:t>Codice </a:t>
            </a:r>
            <a:r>
              <a:rPr lang="it-IT" dirty="0" err="1"/>
              <a:t>kernel</a:t>
            </a:r>
            <a:r>
              <a:rPr lang="it-IT" dirty="0"/>
              <a:t> immediatamente identificabile</a:t>
            </a:r>
          </a:p>
          <a:p>
            <a:r>
              <a:rPr lang="it-IT" dirty="0"/>
              <a:t>Gli sviluppatori possono indicare su che </a:t>
            </a:r>
            <a:r>
              <a:rPr lang="it-IT" dirty="0" err="1"/>
              <a:t>device</a:t>
            </a:r>
            <a:r>
              <a:rPr lang="it-IT" dirty="0"/>
              <a:t> eseguire i </a:t>
            </a:r>
            <a:r>
              <a:rPr lang="it-IT" dirty="0" err="1"/>
              <a:t>kernel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5770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Scelta Device</a:t>
            </a:r>
          </a:p>
        </p:txBody>
      </p:sp>
      <p:graphicFrame>
        <p:nvGraphicFramePr>
          <p:cNvPr id="8" name="Segnaposto contenuto 7">
            <a:extLst>
              <a:ext uri="{FF2B5EF4-FFF2-40B4-BE49-F238E27FC236}">
                <a16:creationId xmlns:a16="http://schemas.microsoft.com/office/drawing/2014/main" id="{85026ECB-5A31-F149-8307-B370C508DD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4886823"/>
              </p:ext>
            </p:extLst>
          </p:nvPr>
        </p:nvGraphicFramePr>
        <p:xfrm>
          <a:off x="838200" y="2553494"/>
          <a:ext cx="10515600" cy="260604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371386243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4396043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it-IT" sz="1900" dirty="0">
                          <a:effectLst/>
                          <a:latin typeface="IntelClear"/>
                        </a:rPr>
                        <a:t>Creazione coda per qualsiasi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device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 target: </a:t>
                      </a:r>
                      <a:endParaRPr lang="it-IT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900">
                          <a:effectLst/>
                          <a:latin typeface="IntelClear"/>
                        </a:rPr>
                        <a:t>queue(); </a:t>
                      </a:r>
                      <a:endParaRPr lang="it-IT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3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007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it-IT" sz="1900" dirty="0">
                          <a:effectLst/>
                          <a:latin typeface="IntelClear"/>
                        </a:rPr>
                        <a:t>Creazione coda per l’esecuzione su determinate classi di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device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: </a:t>
                      </a:r>
                      <a:endParaRPr lang="it-IT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900" dirty="0" err="1">
                          <a:effectLst/>
                          <a:latin typeface="IntelClear"/>
                        </a:rPr>
                        <a:t>queue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(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cpu_selector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{});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queue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(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gpu_selector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{});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queue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(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intel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::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fpga_selector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{});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queue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(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accelerator_selector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{});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queue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(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host_selector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{}); </a:t>
                      </a:r>
                      <a:r>
                        <a:rPr lang="it-IT" sz="2000" b="1" dirty="0">
                          <a:solidFill>
                            <a:srgbClr val="003A70"/>
                          </a:solidFill>
                          <a:effectLst/>
                          <a:latin typeface="IntelClear"/>
                          <a:sym typeface="Wingdings" pitchFamily="2" charset="2"/>
                        </a:rPr>
                        <a:t> Sempre</a:t>
                      </a:r>
                      <a:r>
                        <a:rPr lang="it-IT" sz="2000" b="1" dirty="0">
                          <a:solidFill>
                            <a:srgbClr val="003A70"/>
                          </a:solidFill>
                          <a:effectLst/>
                          <a:latin typeface="IntelClear"/>
                        </a:rPr>
                        <a:t> disponibile</a:t>
                      </a:r>
                      <a:endParaRPr lang="it-IT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280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it-IT" sz="1900" dirty="0">
                          <a:effectLst/>
                          <a:latin typeface="IntelClear"/>
                        </a:rPr>
                        <a:t>Creazione coda per l’esecuzione su uno specifico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device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 (criteri custom) : </a:t>
                      </a:r>
                      <a:endParaRPr lang="it-IT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900" dirty="0" err="1">
                          <a:effectLst/>
                          <a:latin typeface="IntelClear"/>
                        </a:rPr>
                        <a:t>class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custom_selector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 : public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device_selector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 {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int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 operator()(..... </a:t>
                      </a:r>
                      <a:r>
                        <a:rPr lang="it-IT" sz="1800" b="1" dirty="0">
                          <a:solidFill>
                            <a:srgbClr val="003A70"/>
                          </a:solidFill>
                          <a:effectLst/>
                          <a:latin typeface="IntelClear"/>
                          <a:sym typeface="Wingdings" pitchFamily="2" charset="2"/>
                        </a:rPr>
                        <a:t> Codice custom per selezione </a:t>
                      </a:r>
                      <a:r>
                        <a:rPr lang="it-IT" sz="1800" b="1" dirty="0" err="1">
                          <a:solidFill>
                            <a:srgbClr val="003A70"/>
                          </a:solidFill>
                          <a:effectLst/>
                          <a:latin typeface="IntelClear"/>
                          <a:sym typeface="Wingdings" pitchFamily="2" charset="2"/>
                        </a:rPr>
                        <a:t>device</a:t>
                      </a:r>
                      <a:endParaRPr lang="it-IT" dirty="0">
                        <a:effectLst/>
                      </a:endParaRPr>
                    </a:p>
                    <a:p>
                      <a:r>
                        <a:rPr lang="it-IT" sz="1900" dirty="0">
                          <a:effectLst/>
                          <a:latin typeface="IntelClear"/>
                        </a:rPr>
                        <a:t>... 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queue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(</a:t>
                      </a:r>
                      <a:r>
                        <a:rPr lang="it-IT" sz="1900" dirty="0" err="1">
                          <a:effectLst/>
                          <a:latin typeface="IntelClear"/>
                        </a:rPr>
                        <a:t>custom_selector</a:t>
                      </a:r>
                      <a:r>
                        <a:rPr lang="it-IT" sz="1900" dirty="0">
                          <a:effectLst/>
                          <a:latin typeface="IntelClear"/>
                        </a:rPr>
                        <a:t>{}); </a:t>
                      </a:r>
                      <a:endParaRPr lang="it-IT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3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584112"/>
                  </a:ext>
                </a:extLst>
              </a:tr>
            </a:tbl>
          </a:graphicData>
        </a:graphic>
      </p:graphicFrame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413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Esecuzioni </a:t>
            </a:r>
            <a:r>
              <a:rPr lang="it-IT" dirty="0" err="1"/>
              <a:t>kernel</a:t>
            </a:r>
            <a:r>
              <a:rPr lang="it-IT" dirty="0"/>
              <a:t> - dipendenza</a:t>
            </a:r>
          </a:p>
        </p:txBody>
      </p:sp>
      <p:pic>
        <p:nvPicPr>
          <p:cNvPr id="9" name="Segnaposto contenuto 8">
            <a:extLst>
              <a:ext uri="{FF2B5EF4-FFF2-40B4-BE49-F238E27FC236}">
                <a16:creationId xmlns:a16="http://schemas.microsoft.com/office/drawing/2014/main" id="{AF924E56-7C53-B14B-9F30-5159C1CDF36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95691" y="1825625"/>
            <a:ext cx="3866617" cy="4351338"/>
          </a:xfrm>
        </p:spPr>
      </p:pic>
      <p:pic>
        <p:nvPicPr>
          <p:cNvPr id="11" name="Segnaposto contenuto 10">
            <a:extLst>
              <a:ext uri="{FF2B5EF4-FFF2-40B4-BE49-F238E27FC236}">
                <a16:creationId xmlns:a16="http://schemas.microsoft.com/office/drawing/2014/main" id="{6AA81FDE-678F-684B-B139-60F4F0BD181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624667" y="1825625"/>
            <a:ext cx="4276666" cy="4351338"/>
          </a:xfrm>
        </p:spPr>
      </p:pic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655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USM vs Buffer + </a:t>
            </a:r>
            <a:r>
              <a:rPr lang="it-IT" dirty="0" err="1"/>
              <a:t>accessors</a:t>
            </a:r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CCE439F0-A15B-E04B-9C67-7C982E942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Buffer – accessibili da </a:t>
            </a:r>
            <a:r>
              <a:rPr lang="it-IT" dirty="0" err="1"/>
              <a:t>host</a:t>
            </a:r>
            <a:r>
              <a:rPr lang="it-IT" dirty="0"/>
              <a:t> e </a:t>
            </a:r>
            <a:r>
              <a:rPr lang="it-IT" dirty="0" err="1"/>
              <a:t>device</a:t>
            </a:r>
            <a:endParaRPr lang="it-IT" dirty="0"/>
          </a:p>
          <a:p>
            <a:pPr lvl="1"/>
            <a:r>
              <a:rPr lang="it-IT" dirty="0"/>
              <a:t>Dichiarazione degli </a:t>
            </a:r>
            <a:r>
              <a:rPr lang="it-IT" dirty="0" err="1"/>
              <a:t>accessors</a:t>
            </a:r>
            <a:r>
              <a:rPr lang="it-IT" dirty="0"/>
              <a:t> per accedere ai buffer e creare dipendenze nei dati </a:t>
            </a:r>
            <a:r>
              <a:rPr lang="it-IT" dirty="0">
                <a:sym typeface="Wingdings" pitchFamily="2" charset="2"/>
              </a:rPr>
              <a:t> determinano ordine di esecuzione dei </a:t>
            </a:r>
            <a:r>
              <a:rPr lang="it-IT" dirty="0" err="1">
                <a:sym typeface="Wingdings" pitchFamily="2" charset="2"/>
              </a:rPr>
              <a:t>kernel</a:t>
            </a:r>
            <a:endParaRPr lang="it-IT" dirty="0">
              <a:sym typeface="Wingdings" pitchFamily="2" charset="2"/>
            </a:endParaRPr>
          </a:p>
          <a:p>
            <a:r>
              <a:rPr lang="it-IT" dirty="0">
                <a:sym typeface="Wingdings" pitchFamily="2" charset="2"/>
              </a:rPr>
              <a:t>Buffer contro</a:t>
            </a:r>
          </a:p>
          <a:p>
            <a:pPr lvl="1"/>
            <a:r>
              <a:rPr lang="it-IT" dirty="0">
                <a:sym typeface="Wingdings" pitchFamily="2" charset="2"/>
              </a:rPr>
              <a:t>Occorre sostituire in codice C++ puntatori ed array con i buffer</a:t>
            </a:r>
          </a:p>
          <a:p>
            <a:r>
              <a:rPr lang="it-IT" dirty="0">
                <a:sym typeface="Wingdings" pitchFamily="2" charset="2"/>
              </a:rPr>
              <a:t>USM pro</a:t>
            </a:r>
          </a:p>
          <a:p>
            <a:pPr lvl="1"/>
            <a:r>
              <a:rPr lang="it-IT" dirty="0">
                <a:sym typeface="Wingdings" pitchFamily="2" charset="2"/>
              </a:rPr>
              <a:t>Semplifica </a:t>
            </a:r>
            <a:r>
              <a:rPr lang="it-IT" dirty="0" err="1">
                <a:sym typeface="Wingdings" pitchFamily="2" charset="2"/>
              </a:rPr>
              <a:t>porting</a:t>
            </a:r>
            <a:r>
              <a:rPr lang="it-IT" dirty="0">
                <a:sym typeface="Wingdings" pitchFamily="2" charset="2"/>
              </a:rPr>
              <a:t> di codice esistente su </a:t>
            </a:r>
            <a:r>
              <a:rPr lang="it-IT" dirty="0" err="1">
                <a:sym typeface="Wingdings" pitchFamily="2" charset="2"/>
              </a:rPr>
              <a:t>device</a:t>
            </a:r>
            <a:endParaRPr lang="it-IT" dirty="0">
              <a:sym typeface="Wingdings" pitchFamily="2" charset="2"/>
            </a:endParaRPr>
          </a:p>
          <a:p>
            <a:pPr lvl="1"/>
            <a:r>
              <a:rPr lang="it-IT" dirty="0">
                <a:sym typeface="Wingdings" pitchFamily="2" charset="2"/>
              </a:rPr>
              <a:t>Supporta sia accesso ai dati automatico che movimenti espliciti dei dati</a:t>
            </a:r>
          </a:p>
          <a:p>
            <a:r>
              <a:rPr lang="it-IT" dirty="0">
                <a:sym typeface="Wingdings" pitchFamily="2" charset="2"/>
              </a:rPr>
              <a:t>USM contro</a:t>
            </a:r>
          </a:p>
          <a:p>
            <a:pPr lvl="1"/>
            <a:r>
              <a:rPr lang="it-IT" dirty="0">
                <a:sym typeface="Wingdings" pitchFamily="2" charset="2"/>
              </a:rPr>
              <a:t>Non consente </a:t>
            </a:r>
            <a:r>
              <a:rPr lang="it-IT" dirty="0" err="1">
                <a:sym typeface="Wingdings" pitchFamily="2" charset="2"/>
              </a:rPr>
              <a:t>max</a:t>
            </a:r>
            <a:r>
              <a:rPr lang="it-IT" dirty="0">
                <a:sym typeface="Wingdings" pitchFamily="2" charset="2"/>
              </a:rPr>
              <a:t> performance  </a:t>
            </a:r>
            <a:r>
              <a:rPr lang="it-IT" dirty="0" err="1">
                <a:sym typeface="Wingdings" pitchFamily="2" charset="2"/>
              </a:rPr>
              <a:t>tuning</a:t>
            </a:r>
            <a:r>
              <a:rPr lang="it-IT" dirty="0">
                <a:sym typeface="Wingdings" pitchFamily="2" charset="2"/>
              </a:rPr>
              <a:t> </a:t>
            </a:r>
            <a:r>
              <a:rPr lang="it-IT" dirty="0" err="1">
                <a:sym typeface="Wingdings" pitchFamily="2" charset="2"/>
              </a:rPr>
              <a:t>needed</a:t>
            </a:r>
            <a:endParaRPr lang="it-IT" dirty="0">
              <a:sym typeface="Wingdings" pitchFamily="2" charset="2"/>
            </a:endParaRPr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45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Esempio buffer + </a:t>
            </a:r>
            <a:r>
              <a:rPr lang="it-IT" dirty="0" err="1"/>
              <a:t>accessors</a:t>
            </a:r>
            <a:endParaRPr lang="it-IT" dirty="0"/>
          </a:p>
        </p:txBody>
      </p:sp>
      <p:pic>
        <p:nvPicPr>
          <p:cNvPr id="14" name="Segnaposto contenuto 13">
            <a:extLst>
              <a:ext uri="{FF2B5EF4-FFF2-40B4-BE49-F238E27FC236}">
                <a16:creationId xmlns:a16="http://schemas.microsoft.com/office/drawing/2014/main" id="{DD50B014-EAF1-F04E-894C-16FE36FBD7C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17617" y="1825625"/>
            <a:ext cx="4490766" cy="4351338"/>
          </a:xfrm>
        </p:spPr>
      </p:pic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egnaposto contenuto 15">
            <a:extLst>
              <a:ext uri="{FF2B5EF4-FFF2-40B4-BE49-F238E27FC236}">
                <a16:creationId xmlns:a16="http://schemas.microsoft.com/office/drawing/2014/main" id="{A12D3F96-4D4D-BF4D-BFC1-102602B4903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Dichiarazione array C++</a:t>
            </a:r>
          </a:p>
          <a:p>
            <a:r>
              <a:rPr lang="it-IT" dirty="0"/>
              <a:t>Inizializzazione array</a:t>
            </a:r>
          </a:p>
          <a:p>
            <a:endParaRPr lang="it-IT" dirty="0"/>
          </a:p>
          <a:p>
            <a:r>
              <a:rPr lang="it-IT" dirty="0"/>
              <a:t>Creazione buffer</a:t>
            </a:r>
          </a:p>
          <a:p>
            <a:endParaRPr lang="it-IT" dirty="0"/>
          </a:p>
          <a:p>
            <a:r>
              <a:rPr lang="it-IT" dirty="0"/>
              <a:t>Creazione </a:t>
            </a:r>
            <a:r>
              <a:rPr lang="it-IT" dirty="0" err="1"/>
              <a:t>accessors</a:t>
            </a:r>
            <a:endParaRPr lang="it-IT" dirty="0"/>
          </a:p>
          <a:p>
            <a:endParaRPr lang="it-IT" sz="1800" dirty="0"/>
          </a:p>
          <a:p>
            <a:r>
              <a:rPr lang="it-IT" dirty="0"/>
              <a:t>Utilizzo </a:t>
            </a:r>
            <a:r>
              <a:rPr lang="it-IT" dirty="0" err="1"/>
              <a:t>accessors</a:t>
            </a:r>
            <a:r>
              <a:rPr lang="it-IT" dirty="0"/>
              <a:t> in </a:t>
            </a:r>
            <a:r>
              <a:rPr lang="it-IT" dirty="0" err="1"/>
              <a:t>kernel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6830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Esempio USM</a:t>
            </a:r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egnaposto contenuto 15">
            <a:extLst>
              <a:ext uri="{FF2B5EF4-FFF2-40B4-BE49-F238E27FC236}">
                <a16:creationId xmlns:a16="http://schemas.microsoft.com/office/drawing/2014/main" id="{A12D3F96-4D4D-BF4D-BFC1-102602B4903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it-IT" dirty="0"/>
          </a:p>
          <a:p>
            <a:r>
              <a:rPr lang="it-IT" dirty="0"/>
              <a:t>Dichiarazione array USM</a:t>
            </a:r>
          </a:p>
          <a:p>
            <a:endParaRPr lang="it-IT" dirty="0"/>
          </a:p>
          <a:p>
            <a:r>
              <a:rPr lang="it-IT" dirty="0"/>
              <a:t>Inizializzazione array USM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Utilizzo diretto USM in </a:t>
            </a:r>
            <a:r>
              <a:rPr lang="it-IT" dirty="0" err="1"/>
              <a:t>kernel</a:t>
            </a:r>
            <a:endParaRPr lang="it-IT" dirty="0"/>
          </a:p>
          <a:p>
            <a:endParaRPr lang="it-IT" sz="1800" dirty="0"/>
          </a:p>
          <a:p>
            <a:r>
              <a:rPr lang="it-IT" dirty="0"/>
              <a:t>Array USM aggiornati</a:t>
            </a: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7EE41149-B340-1849-8BF5-D59EF65102F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116772"/>
            <a:ext cx="5181600" cy="3769044"/>
          </a:xfrm>
        </p:spPr>
      </p:pic>
    </p:spTree>
    <p:extLst>
      <p:ext uri="{BB962C8B-B14F-4D97-AF65-F5344CB8AC3E}">
        <p14:creationId xmlns:p14="http://schemas.microsoft.com/office/powerpoint/2010/main" val="198800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USM trasferimento dati esplicito</a:t>
            </a:r>
          </a:p>
        </p:txBody>
      </p:sp>
      <p:pic>
        <p:nvPicPr>
          <p:cNvPr id="14" name="Segnaposto contenuto 13">
            <a:extLst>
              <a:ext uri="{FF2B5EF4-FFF2-40B4-BE49-F238E27FC236}">
                <a16:creationId xmlns:a16="http://schemas.microsoft.com/office/drawing/2014/main" id="{B45AC161-3E67-2D47-A34F-9B1E5C5F72E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11978" y="1351198"/>
            <a:ext cx="5584021" cy="5364787"/>
          </a:xfrm>
        </p:spPr>
      </p:pic>
      <p:sp>
        <p:nvSpPr>
          <p:cNvPr id="12" name="Segnaposto contenuto 11">
            <a:extLst>
              <a:ext uri="{FF2B5EF4-FFF2-40B4-BE49-F238E27FC236}">
                <a16:creationId xmlns:a16="http://schemas.microsoft.com/office/drawing/2014/main" id="{04473EA1-FFCC-0F47-9BFE-CD50BA9D4F9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dirty="0"/>
              <a:t>Allocazione su </a:t>
            </a:r>
            <a:r>
              <a:rPr lang="it-IT" dirty="0" err="1"/>
              <a:t>host</a:t>
            </a:r>
            <a:r>
              <a:rPr lang="it-IT" dirty="0"/>
              <a:t> (</a:t>
            </a:r>
            <a:r>
              <a:rPr lang="it-IT" dirty="0" err="1"/>
              <a:t>malloc</a:t>
            </a:r>
            <a:r>
              <a:rPr lang="it-IT" dirty="0"/>
              <a:t>) e su </a:t>
            </a:r>
            <a:r>
              <a:rPr lang="it-IT" dirty="0" err="1"/>
              <a:t>device</a:t>
            </a:r>
            <a:r>
              <a:rPr lang="it-IT" dirty="0"/>
              <a:t> (</a:t>
            </a:r>
            <a:r>
              <a:rPr lang="it-IT" dirty="0" err="1"/>
              <a:t>malloc_device</a:t>
            </a:r>
            <a:r>
              <a:rPr lang="it-IT" dirty="0"/>
              <a:t>)</a:t>
            </a:r>
          </a:p>
          <a:p>
            <a:r>
              <a:rPr lang="it-IT" dirty="0"/>
              <a:t>La memoria </a:t>
            </a:r>
            <a:r>
              <a:rPr lang="it-IT" dirty="0" err="1"/>
              <a:t>host</a:t>
            </a:r>
            <a:r>
              <a:rPr lang="it-IT" dirty="0"/>
              <a:t> non è accessibile dai </a:t>
            </a:r>
            <a:r>
              <a:rPr lang="it-IT" dirty="0" err="1"/>
              <a:t>device</a:t>
            </a:r>
            <a:r>
              <a:rPr lang="it-IT" dirty="0"/>
              <a:t> (</a:t>
            </a:r>
            <a:r>
              <a:rPr lang="it-IT" dirty="0" err="1"/>
              <a:t>kernel</a:t>
            </a:r>
            <a:r>
              <a:rPr lang="it-IT" dirty="0"/>
              <a:t>)</a:t>
            </a:r>
          </a:p>
          <a:p>
            <a:r>
              <a:rPr lang="it-IT" dirty="0" err="1"/>
              <a:t>Memcpy</a:t>
            </a:r>
            <a:r>
              <a:rPr lang="it-IT" dirty="0"/>
              <a:t> =&gt; copia esplicita da </a:t>
            </a:r>
            <a:r>
              <a:rPr lang="it-IT" dirty="0" err="1"/>
              <a:t>host</a:t>
            </a:r>
            <a:r>
              <a:rPr lang="it-IT" dirty="0"/>
              <a:t> a </a:t>
            </a:r>
            <a:r>
              <a:rPr lang="it-IT" dirty="0" err="1"/>
              <a:t>device</a:t>
            </a:r>
            <a:r>
              <a:rPr lang="it-IT" dirty="0"/>
              <a:t> =&gt; cattura evento e1</a:t>
            </a:r>
          </a:p>
          <a:p>
            <a:r>
              <a:rPr lang="it-IT" dirty="0"/>
              <a:t>Il secondo </a:t>
            </a:r>
            <a:r>
              <a:rPr lang="it-IT" dirty="0" err="1"/>
              <a:t>command</a:t>
            </a:r>
            <a:r>
              <a:rPr lang="it-IT" dirty="0"/>
              <a:t> </a:t>
            </a:r>
            <a:r>
              <a:rPr lang="it-IT" dirty="0" err="1"/>
              <a:t>group</a:t>
            </a:r>
            <a:r>
              <a:rPr lang="it-IT" dirty="0"/>
              <a:t> in coda attende la copia</a:t>
            </a:r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59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705D1FEB-D7FA-BE4D-A3CD-DB5142CA8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8"/>
            <a:ext cx="10515600" cy="666856"/>
          </a:xfrm>
        </p:spPr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FFDD2DB-2E90-D545-A6F1-395679083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6957"/>
            <a:ext cx="10515600" cy="5272829"/>
          </a:xfrm>
        </p:spPr>
        <p:txBody>
          <a:bodyPr bIns="0">
            <a:normAutofit/>
          </a:bodyPr>
          <a:lstStyle/>
          <a:p>
            <a:pPr>
              <a:spcBef>
                <a:spcPts val="0"/>
              </a:spcBef>
            </a:pPr>
            <a:r>
              <a:rPr lang="it-IT" sz="2600" dirty="0"/>
              <a:t>Intel</a:t>
            </a:r>
            <a:r>
              <a:rPr lang="it-IT" sz="1400" dirty="0"/>
              <a:t>®</a:t>
            </a:r>
            <a:r>
              <a:rPr lang="it-IT" sz="2600" dirty="0"/>
              <a:t> </a:t>
            </a:r>
            <a:r>
              <a:rPr lang="it-IT" sz="2600" dirty="0" err="1"/>
              <a:t>oneAPI</a:t>
            </a:r>
            <a:r>
              <a:rPr lang="it-IT" sz="2600" dirty="0"/>
              <a:t> 2022 </a:t>
            </a:r>
            <a:r>
              <a:rPr lang="it-IT" sz="2600" dirty="0" err="1"/>
              <a:t>edition</a:t>
            </a:r>
            <a:endParaRPr lang="it-IT" sz="2600" dirty="0"/>
          </a:p>
          <a:p>
            <a:r>
              <a:rPr lang="it-IT" sz="2600" dirty="0"/>
              <a:t>Novità in SYCL e DPC++</a:t>
            </a:r>
            <a:endParaRPr lang="it-IT" sz="2200" dirty="0"/>
          </a:p>
          <a:p>
            <a:r>
              <a:rPr lang="it-IT" sz="2600" dirty="0"/>
              <a:t>Programmazione Multi-Core e Multi-Piattaforma</a:t>
            </a:r>
          </a:p>
          <a:p>
            <a:pPr lvl="1"/>
            <a:r>
              <a:rPr lang="it-IT" sz="2200" dirty="0"/>
              <a:t>Tecnologie di sviluppo</a:t>
            </a:r>
          </a:p>
          <a:p>
            <a:pPr lvl="1"/>
            <a:r>
              <a:rPr lang="it-IT" sz="2200" dirty="0"/>
              <a:t>Analogie e differenze con Intel</a:t>
            </a:r>
            <a:r>
              <a:rPr lang="it-IT" sz="2200" baseline="-25000" dirty="0"/>
              <a:t>®</a:t>
            </a:r>
            <a:r>
              <a:rPr lang="it-IT" sz="2200" dirty="0"/>
              <a:t> </a:t>
            </a:r>
            <a:r>
              <a:rPr lang="it-IT" sz="2200" dirty="0" err="1"/>
              <a:t>oneAPI</a:t>
            </a:r>
            <a:endParaRPr lang="it-IT" sz="2200" dirty="0"/>
          </a:p>
          <a:p>
            <a:r>
              <a:rPr lang="it-IT" sz="2600" dirty="0"/>
              <a:t>Esempi di programmazione</a:t>
            </a:r>
          </a:p>
          <a:p>
            <a:pPr lvl="1"/>
            <a:r>
              <a:rPr lang="it-IT" sz="2200" dirty="0"/>
              <a:t>DPC++</a:t>
            </a:r>
          </a:p>
          <a:p>
            <a:pPr lvl="1"/>
            <a:r>
              <a:rPr lang="it-IT" sz="2200" dirty="0" err="1"/>
              <a:t>oneDPL</a:t>
            </a:r>
            <a:endParaRPr lang="it-IT" sz="2200" dirty="0"/>
          </a:p>
          <a:p>
            <a:r>
              <a:rPr lang="it-IT" sz="2600" dirty="0" err="1"/>
              <a:t>Adalta</a:t>
            </a:r>
            <a:endParaRPr lang="it-IT" sz="2600" dirty="0"/>
          </a:p>
          <a:p>
            <a:pPr lvl="1"/>
            <a:r>
              <a:rPr lang="it-IT" sz="2200" dirty="0"/>
              <a:t>Risorse Utili</a:t>
            </a:r>
          </a:p>
          <a:p>
            <a:pPr lvl="1"/>
            <a:r>
              <a:rPr lang="it-IT" sz="2200" dirty="0"/>
              <a:t>Formazione</a:t>
            </a:r>
          </a:p>
        </p:txBody>
      </p:sp>
    </p:spTree>
    <p:extLst>
      <p:ext uri="{BB962C8B-B14F-4D97-AF65-F5344CB8AC3E}">
        <p14:creationId xmlns:p14="http://schemas.microsoft.com/office/powerpoint/2010/main" val="19673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USM trasferimento dati esplicito</a:t>
            </a:r>
          </a:p>
        </p:txBody>
      </p:sp>
      <p:pic>
        <p:nvPicPr>
          <p:cNvPr id="14" name="Segnaposto contenuto 13">
            <a:extLst>
              <a:ext uri="{FF2B5EF4-FFF2-40B4-BE49-F238E27FC236}">
                <a16:creationId xmlns:a16="http://schemas.microsoft.com/office/drawing/2014/main" id="{B45AC161-3E67-2D47-A34F-9B1E5C5F72E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11978" y="1351198"/>
            <a:ext cx="5584021" cy="5364787"/>
          </a:xfrm>
        </p:spPr>
      </p:pic>
      <p:sp>
        <p:nvSpPr>
          <p:cNvPr id="12" name="Segnaposto contenuto 11">
            <a:extLst>
              <a:ext uri="{FF2B5EF4-FFF2-40B4-BE49-F238E27FC236}">
                <a16:creationId xmlns:a16="http://schemas.microsoft.com/office/drawing/2014/main" id="{04473EA1-FFCC-0F47-9BFE-CD50BA9D4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90688"/>
            <a:ext cx="5181600" cy="5025297"/>
          </a:xfrm>
        </p:spPr>
        <p:txBody>
          <a:bodyPr>
            <a:normAutofit fontScale="92500"/>
          </a:bodyPr>
          <a:lstStyle/>
          <a:p>
            <a:r>
              <a:rPr lang="it-IT" dirty="0"/>
              <a:t>L’ultimo </a:t>
            </a:r>
            <a:r>
              <a:rPr lang="it-IT" dirty="0" err="1"/>
              <a:t>command</a:t>
            </a:r>
            <a:r>
              <a:rPr lang="it-IT" dirty="0"/>
              <a:t> </a:t>
            </a:r>
            <a:r>
              <a:rPr lang="it-IT" dirty="0" err="1"/>
              <a:t>group</a:t>
            </a:r>
            <a:r>
              <a:rPr lang="it-IT" dirty="0"/>
              <a:t> in coda attende i due eventi precedenti e1 ed e2</a:t>
            </a:r>
          </a:p>
          <a:p>
            <a:r>
              <a:rPr lang="it-IT" dirty="0"/>
              <a:t>La memoria è copiata esplicitamente da </a:t>
            </a:r>
            <a:r>
              <a:rPr lang="it-IT" dirty="0" err="1"/>
              <a:t>device</a:t>
            </a:r>
            <a:r>
              <a:rPr lang="it-IT" dirty="0"/>
              <a:t> a </a:t>
            </a:r>
            <a:r>
              <a:rPr lang="it-IT" dirty="0" err="1"/>
              <a:t>host</a:t>
            </a:r>
            <a:endParaRPr lang="it-IT" dirty="0"/>
          </a:p>
          <a:p>
            <a:r>
              <a:rPr lang="it-IT" dirty="0"/>
              <a:t>La </a:t>
            </a:r>
            <a:r>
              <a:rPr lang="it-IT" dirty="0" err="1"/>
              <a:t>wait</a:t>
            </a:r>
            <a:r>
              <a:rPr lang="it-IT" dirty="0"/>
              <a:t>() sulla coda aggiorna gli array USM</a:t>
            </a:r>
          </a:p>
          <a:p>
            <a:r>
              <a:rPr lang="it-IT" dirty="0"/>
              <a:t>Notare la mancanza di </a:t>
            </a:r>
            <a:r>
              <a:rPr lang="it-IT" dirty="0" err="1"/>
              <a:t>accessors</a:t>
            </a:r>
            <a:r>
              <a:rPr lang="it-IT" dirty="0"/>
              <a:t> per accedere ai dati</a:t>
            </a:r>
          </a:p>
          <a:p>
            <a:r>
              <a:rPr lang="it-IT" dirty="0"/>
              <a:t>Nella free va indicato anche il contesto (</a:t>
            </a:r>
            <a:r>
              <a:rPr lang="it-IT" dirty="0" err="1"/>
              <a:t>device</a:t>
            </a:r>
            <a:r>
              <a:rPr lang="it-IT" dirty="0"/>
              <a:t>) da cui eliminare la memoria</a:t>
            </a:r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5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USM </a:t>
            </a:r>
            <a:r>
              <a:rPr lang="it-IT" dirty="0" err="1"/>
              <a:t>allocator</a:t>
            </a:r>
            <a:r>
              <a:rPr lang="it-IT" dirty="0"/>
              <a:t> </a:t>
            </a:r>
            <a:r>
              <a:rPr lang="it-IT" dirty="0" err="1"/>
              <a:t>class</a:t>
            </a:r>
            <a:endParaRPr lang="it-IT" dirty="0"/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17E47043-F338-4D41-B92B-D1D8ED8328F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462195" y="1825625"/>
            <a:ext cx="7722647" cy="4351338"/>
          </a:xfrm>
        </p:spPr>
      </p:pic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EB0ABCB-B161-3741-A2EB-229EC3AD5D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15908" y="1825625"/>
            <a:ext cx="4237892" cy="4351338"/>
          </a:xfrm>
        </p:spPr>
        <p:txBody>
          <a:bodyPr/>
          <a:lstStyle/>
          <a:p>
            <a:r>
              <a:rPr lang="it-IT" dirty="0" err="1"/>
              <a:t>usm_allocator</a:t>
            </a:r>
            <a:r>
              <a:rPr lang="it-IT" dirty="0"/>
              <a:t> è un </a:t>
            </a:r>
            <a:r>
              <a:rPr lang="it-IT" dirty="0" err="1"/>
              <a:t>allocatore</a:t>
            </a:r>
            <a:r>
              <a:rPr lang="it-IT" dirty="0"/>
              <a:t> di memoria C++ (</a:t>
            </a:r>
            <a:r>
              <a:rPr lang="it-IT" dirty="0" err="1"/>
              <a:t>data_type</a:t>
            </a:r>
            <a:r>
              <a:rPr lang="it-IT" dirty="0"/>
              <a:t> e tipo di allocazione)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Possiamo passare </a:t>
            </a:r>
            <a:r>
              <a:rPr lang="it-IT" dirty="0" err="1"/>
              <a:t>usm_allocator</a:t>
            </a:r>
            <a:r>
              <a:rPr lang="it-IT" dirty="0"/>
              <a:t> al costruttore di </a:t>
            </a:r>
            <a:r>
              <a:rPr lang="it-IT" dirty="0" err="1"/>
              <a:t>std</a:t>
            </a:r>
            <a:r>
              <a:rPr lang="it-IT" dirty="0"/>
              <a:t>::</a:t>
            </a:r>
            <a:r>
              <a:rPr lang="it-IT" dirty="0" err="1"/>
              <a:t>vector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4412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USM </a:t>
            </a:r>
            <a:r>
              <a:rPr lang="it-IT" dirty="0" err="1"/>
              <a:t>allocator</a:t>
            </a:r>
            <a:r>
              <a:rPr lang="it-IT" dirty="0"/>
              <a:t> </a:t>
            </a:r>
            <a:r>
              <a:rPr lang="it-IT" dirty="0" err="1"/>
              <a:t>class</a:t>
            </a:r>
            <a:endParaRPr lang="it-IT" dirty="0"/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17E47043-F338-4D41-B92B-D1D8ED8328F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rcRect/>
          <a:stretch/>
        </p:blipFill>
        <p:spPr>
          <a:xfrm>
            <a:off x="476683" y="1825625"/>
            <a:ext cx="7693670" cy="4351338"/>
          </a:xfrm>
        </p:spPr>
      </p:pic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EB0ABCB-B161-3741-A2EB-229EC3AD5D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15908" y="1825624"/>
            <a:ext cx="4237892" cy="4833083"/>
          </a:xfrm>
        </p:spPr>
        <p:txBody>
          <a:bodyPr>
            <a:normAutofit fontScale="92500" lnSpcReduction="10000"/>
          </a:bodyPr>
          <a:lstStyle/>
          <a:p>
            <a:r>
              <a:rPr lang="it-IT" dirty="0"/>
              <a:t>Definito puntatore da vettore allocato con </a:t>
            </a:r>
            <a:r>
              <a:rPr lang="it-IT" dirty="0" err="1"/>
              <a:t>usm_allocator</a:t>
            </a:r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Possiamo utilizzare il puntatore nel codice del </a:t>
            </a:r>
            <a:r>
              <a:rPr lang="it-IT" dirty="0" err="1"/>
              <a:t>kernel</a:t>
            </a:r>
            <a:r>
              <a:rPr lang="it-IT" dirty="0"/>
              <a:t> direttamente</a:t>
            </a:r>
          </a:p>
          <a:p>
            <a:r>
              <a:rPr lang="it-IT" dirty="0"/>
              <a:t>La </a:t>
            </a:r>
            <a:r>
              <a:rPr lang="it-IT" dirty="0" err="1"/>
              <a:t>wait</a:t>
            </a:r>
            <a:r>
              <a:rPr lang="it-IT" dirty="0"/>
              <a:t> sulla coda è bloccante  e ritorna solo al termine delle operazioni</a:t>
            </a:r>
          </a:p>
        </p:txBody>
      </p:sp>
    </p:spTree>
    <p:extLst>
      <p:ext uri="{BB962C8B-B14F-4D97-AF65-F5344CB8AC3E}">
        <p14:creationId xmlns:p14="http://schemas.microsoft.com/office/powerpoint/2010/main" val="346881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Task </a:t>
            </a:r>
            <a:r>
              <a:rPr lang="it-IT" dirty="0" err="1"/>
              <a:t>scheduling</a:t>
            </a:r>
            <a:r>
              <a:rPr lang="it-IT" dirty="0"/>
              <a:t> con USM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6D4F695-E68D-1F41-8DCB-6B5446ED7C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Esplicito: attesa su evento</a:t>
            </a:r>
          </a:p>
        </p:txBody>
      </p:sp>
      <p:pic>
        <p:nvPicPr>
          <p:cNvPr id="13" name="Segnaposto contenuto 12">
            <a:extLst>
              <a:ext uri="{FF2B5EF4-FFF2-40B4-BE49-F238E27FC236}">
                <a16:creationId xmlns:a16="http://schemas.microsoft.com/office/drawing/2014/main" id="{03A77C6B-949A-1942-9D58-C6DFBEBC53B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39788" y="2956228"/>
            <a:ext cx="5157787" cy="2594714"/>
          </a:xfrm>
        </p:spPr>
      </p:pic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005793E3-192C-5049-B760-919B5EFFE1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/>
              <a:t>Creazione grafo di esecuzione</a:t>
            </a:r>
          </a:p>
        </p:txBody>
      </p:sp>
      <p:pic>
        <p:nvPicPr>
          <p:cNvPr id="11" name="Segnaposto contenuto 10">
            <a:extLst>
              <a:ext uri="{FF2B5EF4-FFF2-40B4-BE49-F238E27FC236}">
                <a16:creationId xmlns:a16="http://schemas.microsoft.com/office/drawing/2014/main" id="{AC8F5217-C729-BD46-9296-9A8449BDD81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172200" y="2939052"/>
            <a:ext cx="5183188" cy="2816634"/>
          </a:xfrm>
        </p:spPr>
      </p:pic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9909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</a:t>
            </a:r>
            <a:r>
              <a:rPr lang="it-IT" dirty="0" err="1"/>
              <a:t>Ordered</a:t>
            </a:r>
            <a:r>
              <a:rPr lang="it-IT" dirty="0"/>
              <a:t> </a:t>
            </a:r>
            <a:r>
              <a:rPr lang="it-IT" dirty="0" err="1"/>
              <a:t>queues</a:t>
            </a:r>
            <a:endParaRPr lang="it-IT" dirty="0"/>
          </a:p>
        </p:txBody>
      </p:sp>
      <p:sp>
        <p:nvSpPr>
          <p:cNvPr id="12" name="Segnaposto contenuto 11">
            <a:extLst>
              <a:ext uri="{FF2B5EF4-FFF2-40B4-BE49-F238E27FC236}">
                <a16:creationId xmlns:a16="http://schemas.microsoft.com/office/drawing/2014/main" id="{01F78D8F-7555-E14C-8260-013B26417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Le code in DPC++ non sono ordinate </a:t>
            </a:r>
            <a:r>
              <a:rPr lang="it-IT" dirty="0">
                <a:sym typeface="Wingdings" pitchFamily="2" charset="2"/>
              </a:rPr>
              <a:t> consentono espressione di algoritmi complessi DAG (Direct </a:t>
            </a:r>
            <a:r>
              <a:rPr lang="it-IT" dirty="0" err="1">
                <a:sym typeface="Wingdings" pitchFamily="2" charset="2"/>
              </a:rPr>
              <a:t>Acyclic</a:t>
            </a:r>
            <a:r>
              <a:rPr lang="it-IT" dirty="0">
                <a:sym typeface="Wingdings" pitchFamily="2" charset="2"/>
              </a:rPr>
              <a:t> </a:t>
            </a:r>
            <a:r>
              <a:rPr lang="it-IT" dirty="0" err="1">
                <a:sym typeface="Wingdings" pitchFamily="2" charset="2"/>
              </a:rPr>
              <a:t>Graphs</a:t>
            </a:r>
            <a:r>
              <a:rPr lang="it-IT" dirty="0">
                <a:sym typeface="Wingdings" pitchFamily="2" charset="2"/>
              </a:rPr>
              <a:t>)</a:t>
            </a:r>
          </a:p>
          <a:p>
            <a:r>
              <a:rPr lang="it-IT" dirty="0">
                <a:sym typeface="Wingdings" pitchFamily="2" charset="2"/>
              </a:rPr>
              <a:t>Spesso però le logiche sono semplici (linear task </a:t>
            </a:r>
            <a:r>
              <a:rPr lang="it-IT" dirty="0" err="1">
                <a:sym typeface="Wingdings" pitchFamily="2" charset="2"/>
              </a:rPr>
              <a:t>chain</a:t>
            </a:r>
            <a:r>
              <a:rPr lang="it-IT" dirty="0">
                <a:sym typeface="Wingdings" pitchFamily="2" charset="2"/>
              </a:rPr>
              <a:t>)</a:t>
            </a:r>
          </a:p>
          <a:p>
            <a:pPr lvl="1"/>
            <a:r>
              <a:rPr lang="it-IT" dirty="0"/>
              <a:t>In-</a:t>
            </a:r>
            <a:r>
              <a:rPr lang="it-IT" dirty="0" err="1"/>
              <a:t>order</a:t>
            </a:r>
            <a:r>
              <a:rPr lang="it-IT" dirty="0"/>
              <a:t> </a:t>
            </a:r>
            <a:r>
              <a:rPr lang="it-IT" dirty="0" err="1"/>
              <a:t>semantic</a:t>
            </a:r>
            <a:r>
              <a:rPr lang="it-IT" dirty="0"/>
              <a:t> consente di esprimere in modo intuitivo una linear task </a:t>
            </a:r>
            <a:r>
              <a:rPr lang="it-IT" dirty="0" err="1"/>
              <a:t>chain</a:t>
            </a:r>
            <a:endParaRPr lang="it-IT" dirty="0"/>
          </a:p>
          <a:p>
            <a:r>
              <a:rPr lang="it-IT" dirty="0"/>
              <a:t>Utilizzo di </a:t>
            </a:r>
            <a:r>
              <a:rPr lang="it-IT" dirty="0" err="1"/>
              <a:t>ordered_queue</a:t>
            </a:r>
            <a:endParaRPr lang="it-IT" dirty="0"/>
          </a:p>
          <a:p>
            <a:pPr lvl="1"/>
            <a:r>
              <a:rPr lang="it-IT" dirty="0"/>
              <a:t>Consente di eliminare verbosità del codice per esprimere dipendenze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66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DPC++ - </a:t>
            </a:r>
            <a:r>
              <a:rPr lang="it-IT" dirty="0" err="1"/>
              <a:t>Ordered</a:t>
            </a:r>
            <a:r>
              <a:rPr lang="it-IT" dirty="0"/>
              <a:t> </a:t>
            </a:r>
            <a:r>
              <a:rPr lang="it-IT" dirty="0" err="1"/>
              <a:t>queues</a:t>
            </a:r>
            <a:r>
              <a:rPr lang="it-IT" dirty="0"/>
              <a:t> - confronto</a:t>
            </a: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4AEB5AD4-5E57-244B-AAB0-B0185279173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39165" y="1825625"/>
            <a:ext cx="4579669" cy="4351338"/>
          </a:xfrm>
        </p:spPr>
      </p:pic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91EE9A72-B5BD-D943-B32E-31AF8FFDEBA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1873404"/>
            <a:ext cx="5181600" cy="4255780"/>
          </a:xfrm>
        </p:spPr>
      </p:pic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9189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1119338" cy="1009651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DPC++ - Optional </a:t>
            </a:r>
            <a:r>
              <a:rPr lang="it-IT" dirty="0" err="1"/>
              <a:t>kernel</a:t>
            </a:r>
            <a:r>
              <a:rPr lang="it-IT" dirty="0"/>
              <a:t> lambda </a:t>
            </a:r>
            <a:r>
              <a:rPr lang="it-IT" dirty="0" err="1"/>
              <a:t>naming</a:t>
            </a:r>
            <a:r>
              <a:rPr lang="it-IT" dirty="0"/>
              <a:t> - 1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1066229-6097-E44B-B55D-A78F0BE4F8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9278816" cy="1234098"/>
          </a:xfrm>
        </p:spPr>
        <p:txBody>
          <a:bodyPr>
            <a:normAutofit/>
          </a:bodyPr>
          <a:lstStyle/>
          <a:p>
            <a:r>
              <a:rPr lang="it-IT" dirty="0"/>
              <a:t>SYCL 1.2.1 richiedeva di assegnare un nome univoco ad ogni </a:t>
            </a:r>
            <a:r>
              <a:rPr lang="it-IT" dirty="0" err="1"/>
              <a:t>kernel</a:t>
            </a:r>
            <a:endParaRPr lang="it-IT" dirty="0"/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Segnaposto contenuto 12">
            <a:extLst>
              <a:ext uri="{FF2B5EF4-FFF2-40B4-BE49-F238E27FC236}">
                <a16:creationId xmlns:a16="http://schemas.microsoft.com/office/drawing/2014/main" id="{F1201489-8CBE-244E-8490-D2DF0CD0F3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612900" y="3059723"/>
            <a:ext cx="8978900" cy="1714500"/>
          </a:xfrm>
        </p:spPr>
      </p:pic>
    </p:spTree>
    <p:extLst>
      <p:ext uri="{BB962C8B-B14F-4D97-AF65-F5344CB8AC3E}">
        <p14:creationId xmlns:p14="http://schemas.microsoft.com/office/powerpoint/2010/main" val="33249584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81037"/>
            <a:ext cx="11142785" cy="1009651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DPC++ - Optional </a:t>
            </a:r>
            <a:r>
              <a:rPr lang="it-IT" dirty="0" err="1"/>
              <a:t>kernel</a:t>
            </a:r>
            <a:r>
              <a:rPr lang="it-IT" dirty="0"/>
              <a:t> lambda </a:t>
            </a:r>
            <a:r>
              <a:rPr lang="it-IT" dirty="0" err="1"/>
              <a:t>naming</a:t>
            </a:r>
            <a:r>
              <a:rPr lang="it-IT" dirty="0"/>
              <a:t> - 2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1066229-6097-E44B-B55D-A78F0BE4F8F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/>
              <a:t>DPC++ rimuove quest’obbligo per le Lambda a patto di:</a:t>
            </a:r>
          </a:p>
          <a:p>
            <a:pPr lvl="1"/>
            <a:r>
              <a:rPr lang="it-IT" dirty="0"/>
              <a:t>Utilizzare DPC++ per compilare sia codice </a:t>
            </a:r>
            <a:r>
              <a:rPr lang="it-IT" dirty="0" err="1"/>
              <a:t>host</a:t>
            </a:r>
            <a:r>
              <a:rPr lang="it-IT" dirty="0"/>
              <a:t> che </a:t>
            </a:r>
            <a:r>
              <a:rPr lang="it-IT" dirty="0" err="1"/>
              <a:t>device</a:t>
            </a:r>
            <a:endParaRPr lang="it-IT" dirty="0"/>
          </a:p>
          <a:p>
            <a:pPr lvl="1"/>
            <a:r>
              <a:rPr lang="it-IT" dirty="0"/>
              <a:t>Abilitare la funzionalità da </a:t>
            </a:r>
            <a:r>
              <a:rPr lang="it-IT" dirty="0" err="1"/>
              <a:t>compiler</a:t>
            </a:r>
            <a:r>
              <a:rPr lang="it-IT" dirty="0"/>
              <a:t> </a:t>
            </a:r>
            <a:r>
              <a:rPr lang="it-IT" dirty="0" err="1"/>
              <a:t>switch</a:t>
            </a:r>
            <a:r>
              <a:rPr lang="it-IT" dirty="0"/>
              <a:t>:</a:t>
            </a:r>
            <a:br>
              <a:rPr lang="it-IT" dirty="0"/>
            </a:br>
            <a:r>
              <a:rPr lang="it-IT" dirty="0"/>
              <a:t>-</a:t>
            </a:r>
            <a:r>
              <a:rPr lang="it-IT" dirty="0" err="1"/>
              <a:t>fsycl</a:t>
            </a:r>
            <a:r>
              <a:rPr lang="it-IT" dirty="0"/>
              <a:t>-</a:t>
            </a:r>
            <a:r>
              <a:rPr lang="it-IT" dirty="0" err="1"/>
              <a:t>unnamed</a:t>
            </a:r>
            <a:r>
              <a:rPr lang="it-IT" dirty="0"/>
              <a:t>-lambda</a:t>
            </a: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1CAD6CE4-2FEC-0F48-8BC9-EF314CD418A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76064"/>
            <a:ext cx="5181600" cy="3650460"/>
          </a:xfrm>
        </p:spPr>
      </p:pic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51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 err="1"/>
              <a:t>oneDPL</a:t>
            </a:r>
            <a:r>
              <a:rPr lang="it-IT" dirty="0"/>
              <a:t> = </a:t>
            </a:r>
            <a:r>
              <a:rPr lang="it-IT" dirty="0" err="1"/>
              <a:t>oneAPI</a:t>
            </a:r>
            <a:r>
              <a:rPr lang="it-IT" dirty="0"/>
              <a:t> DPC++ Library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F0D86DC7-5ACA-1E49-A682-8EC1EAC045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Libreria composta da 3 moduli:</a:t>
            </a:r>
          </a:p>
          <a:p>
            <a:pPr lvl="1"/>
            <a:r>
              <a:rPr lang="it-IT" dirty="0"/>
              <a:t>Funzionalità per STL </a:t>
            </a:r>
          </a:p>
          <a:p>
            <a:pPr lvl="1"/>
            <a:r>
              <a:rPr lang="it-IT" dirty="0"/>
              <a:t>STL parallela con </a:t>
            </a:r>
            <a:r>
              <a:rPr lang="it-IT" dirty="0" err="1"/>
              <a:t>backend</a:t>
            </a:r>
            <a:r>
              <a:rPr lang="it-IT" dirty="0"/>
              <a:t> DPC++ PSTL)	</a:t>
            </a:r>
          </a:p>
          <a:p>
            <a:pPr lvl="2"/>
            <a:r>
              <a:rPr lang="it-IT" dirty="0"/>
              <a:t>84 algoritmi C++17 parallelizzati</a:t>
            </a:r>
          </a:p>
          <a:p>
            <a:pPr lvl="1"/>
            <a:r>
              <a:rPr lang="it-IT" dirty="0"/>
              <a:t>Estensioni API </a:t>
            </a:r>
          </a:p>
          <a:p>
            <a:pPr lvl="2"/>
            <a:r>
              <a:rPr lang="it-IT" dirty="0"/>
              <a:t>Custom </a:t>
            </a:r>
            <a:r>
              <a:rPr lang="it-IT" dirty="0" err="1"/>
              <a:t>iterators</a:t>
            </a:r>
            <a:endParaRPr lang="it-IT" dirty="0"/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97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 err="1"/>
              <a:t>oneDPL</a:t>
            </a:r>
            <a:r>
              <a:rPr lang="it-IT" dirty="0"/>
              <a:t> – </a:t>
            </a:r>
            <a:r>
              <a:rPr lang="it-IT" dirty="0" err="1"/>
              <a:t>Parallel</a:t>
            </a:r>
            <a:r>
              <a:rPr lang="it-IT" dirty="0"/>
              <a:t> STL (PSTL)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F0D86DC7-5ACA-1E49-A682-8EC1EAC04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97308" cy="4351338"/>
          </a:xfrm>
        </p:spPr>
        <p:txBody>
          <a:bodyPr>
            <a:normAutofit fontScale="92500" lnSpcReduction="10000"/>
          </a:bodyPr>
          <a:lstStyle/>
          <a:p>
            <a:r>
              <a:rPr lang="it-IT" dirty="0"/>
              <a:t>Implementazione parallela di algoritmi STL (C++17 standard)</a:t>
            </a:r>
          </a:p>
          <a:p>
            <a:r>
              <a:rPr lang="it-IT" b="1" dirty="0"/>
              <a:t>Standard </a:t>
            </a:r>
            <a:r>
              <a:rPr lang="it-IT" b="1" dirty="0" err="1"/>
              <a:t>Sequential</a:t>
            </a:r>
            <a:r>
              <a:rPr lang="it-IT" dirty="0"/>
              <a:t> </a:t>
            </a:r>
            <a:r>
              <a:rPr lang="it-IT" dirty="0" err="1"/>
              <a:t>Transform</a:t>
            </a:r>
            <a:br>
              <a:rPr lang="it-IT" dirty="0"/>
            </a:br>
            <a:r>
              <a:rPr lang="it-IT" dirty="0" err="1"/>
              <a:t>transform</a:t>
            </a:r>
            <a:r>
              <a:rPr lang="it-IT" dirty="0"/>
              <a:t>(</a:t>
            </a:r>
            <a:r>
              <a:rPr lang="it-IT" dirty="0" err="1"/>
              <a:t>v.begin</a:t>
            </a:r>
            <a:r>
              <a:rPr lang="it-IT" dirty="0"/>
              <a:t>(), </a:t>
            </a:r>
            <a:r>
              <a:rPr lang="it-IT" dirty="0" err="1"/>
              <a:t>v.end</a:t>
            </a:r>
            <a:r>
              <a:rPr lang="it-IT" dirty="0"/>
              <a:t>(), </a:t>
            </a:r>
            <a:r>
              <a:rPr lang="it-IT" dirty="0" err="1"/>
              <a:t>v.begin</a:t>
            </a:r>
            <a:r>
              <a:rPr lang="it-IT" dirty="0"/>
              <a:t>(), [](){ }); </a:t>
            </a:r>
          </a:p>
          <a:p>
            <a:r>
              <a:rPr lang="it-IT" b="1" dirty="0" err="1"/>
              <a:t>Explicit</a:t>
            </a:r>
            <a:r>
              <a:rPr lang="it-IT" b="1" dirty="0"/>
              <a:t> </a:t>
            </a:r>
            <a:r>
              <a:rPr lang="it-IT" b="1" dirty="0" err="1"/>
              <a:t>Sequential</a:t>
            </a:r>
            <a:r>
              <a:rPr lang="it-IT" dirty="0"/>
              <a:t> </a:t>
            </a:r>
            <a:r>
              <a:rPr lang="it-IT" dirty="0" err="1"/>
              <a:t>Transform</a:t>
            </a:r>
            <a:r>
              <a:rPr lang="it-IT" dirty="0"/>
              <a:t> (Host </a:t>
            </a:r>
            <a:r>
              <a:rPr lang="it-IT" dirty="0" err="1"/>
              <a:t>Only</a:t>
            </a:r>
            <a:r>
              <a:rPr lang="it-IT" dirty="0"/>
              <a:t>)</a:t>
            </a:r>
            <a:br>
              <a:rPr lang="it-IT" dirty="0"/>
            </a:br>
            <a:r>
              <a:rPr lang="it-IT" dirty="0" err="1"/>
              <a:t>transform</a:t>
            </a:r>
            <a:r>
              <a:rPr lang="it-IT" dirty="0"/>
              <a:t>(</a:t>
            </a:r>
            <a:r>
              <a:rPr lang="it-IT" b="1" dirty="0" err="1"/>
              <a:t>execution</a:t>
            </a:r>
            <a:r>
              <a:rPr lang="it-IT" b="1" dirty="0"/>
              <a:t>::</a:t>
            </a:r>
            <a:r>
              <a:rPr lang="it-IT" b="1" dirty="0" err="1"/>
              <a:t>seq</a:t>
            </a:r>
            <a:r>
              <a:rPr lang="it-IT" dirty="0"/>
              <a:t>, </a:t>
            </a:r>
            <a:r>
              <a:rPr lang="it-IT" dirty="0" err="1"/>
              <a:t>v.begin</a:t>
            </a:r>
            <a:r>
              <a:rPr lang="it-IT" dirty="0"/>
              <a:t>(), </a:t>
            </a:r>
            <a:r>
              <a:rPr lang="it-IT" dirty="0" err="1"/>
              <a:t>v.end</a:t>
            </a:r>
            <a:r>
              <a:rPr lang="it-IT" dirty="0"/>
              <a:t>(), </a:t>
            </a:r>
            <a:r>
              <a:rPr lang="it-IT" dirty="0" err="1"/>
              <a:t>v.begin</a:t>
            </a:r>
            <a:r>
              <a:rPr lang="it-IT" dirty="0"/>
              <a:t>(), [](){ }); </a:t>
            </a:r>
          </a:p>
          <a:p>
            <a:r>
              <a:rPr lang="it-IT" b="1" dirty="0" err="1"/>
              <a:t>Parallel</a:t>
            </a:r>
            <a:r>
              <a:rPr lang="it-IT" b="1" dirty="0"/>
              <a:t> </a:t>
            </a:r>
            <a:r>
              <a:rPr lang="it-IT" b="1" dirty="0" err="1"/>
              <a:t>Execution</a:t>
            </a:r>
            <a:r>
              <a:rPr lang="it-IT" dirty="0"/>
              <a:t> </a:t>
            </a:r>
            <a:r>
              <a:rPr lang="it-IT" dirty="0" err="1"/>
              <a:t>Transform</a:t>
            </a:r>
            <a:r>
              <a:rPr lang="it-IT" dirty="0"/>
              <a:t> (Host </a:t>
            </a:r>
            <a:r>
              <a:rPr lang="it-IT" dirty="0" err="1"/>
              <a:t>Only</a:t>
            </a:r>
            <a:r>
              <a:rPr lang="it-IT" dirty="0"/>
              <a:t>)</a:t>
            </a:r>
            <a:br>
              <a:rPr lang="it-IT" dirty="0"/>
            </a:br>
            <a:r>
              <a:rPr lang="it-IT" dirty="0" err="1"/>
              <a:t>transform</a:t>
            </a:r>
            <a:r>
              <a:rPr lang="it-IT" dirty="0"/>
              <a:t>(</a:t>
            </a:r>
            <a:r>
              <a:rPr lang="it-IT" b="1" dirty="0" err="1"/>
              <a:t>execution</a:t>
            </a:r>
            <a:r>
              <a:rPr lang="it-IT" b="1" dirty="0"/>
              <a:t>::par</a:t>
            </a:r>
            <a:r>
              <a:rPr lang="it-IT" dirty="0"/>
              <a:t>, </a:t>
            </a:r>
            <a:r>
              <a:rPr lang="it-IT" dirty="0" err="1"/>
              <a:t>v.begin</a:t>
            </a:r>
            <a:r>
              <a:rPr lang="it-IT" dirty="0"/>
              <a:t>(), </a:t>
            </a:r>
            <a:r>
              <a:rPr lang="it-IT" dirty="0" err="1"/>
              <a:t>v.end</a:t>
            </a:r>
            <a:r>
              <a:rPr lang="it-IT" dirty="0"/>
              <a:t>(), </a:t>
            </a:r>
            <a:r>
              <a:rPr lang="it-IT" dirty="0" err="1"/>
              <a:t>v.begin</a:t>
            </a:r>
            <a:r>
              <a:rPr lang="it-IT" dirty="0"/>
              <a:t>(), [](){ }); </a:t>
            </a:r>
          </a:p>
          <a:p>
            <a:r>
              <a:rPr lang="it-IT" b="1" dirty="0" err="1"/>
              <a:t>Parallel</a:t>
            </a:r>
            <a:r>
              <a:rPr lang="it-IT" b="1" dirty="0"/>
              <a:t> and </a:t>
            </a:r>
            <a:r>
              <a:rPr lang="it-IT" b="1" dirty="0" err="1"/>
              <a:t>Vectorized</a:t>
            </a:r>
            <a:r>
              <a:rPr lang="it-IT" dirty="0"/>
              <a:t> </a:t>
            </a:r>
            <a:r>
              <a:rPr lang="it-IT" dirty="0" err="1"/>
              <a:t>Transform</a:t>
            </a:r>
            <a:r>
              <a:rPr lang="it-IT" dirty="0"/>
              <a:t> (Host </a:t>
            </a:r>
            <a:r>
              <a:rPr lang="it-IT" dirty="0" err="1"/>
              <a:t>Only</a:t>
            </a:r>
            <a:r>
              <a:rPr lang="it-IT" dirty="0"/>
              <a:t>)</a:t>
            </a:r>
            <a:br>
              <a:rPr lang="it-IT" dirty="0"/>
            </a:br>
            <a:r>
              <a:rPr lang="it-IT" dirty="0" err="1"/>
              <a:t>transform</a:t>
            </a:r>
            <a:r>
              <a:rPr lang="it-IT" dirty="0"/>
              <a:t>(</a:t>
            </a:r>
            <a:r>
              <a:rPr lang="it-IT" b="1" dirty="0" err="1"/>
              <a:t>execution</a:t>
            </a:r>
            <a:r>
              <a:rPr lang="it-IT" b="1" dirty="0"/>
              <a:t>::</a:t>
            </a:r>
            <a:r>
              <a:rPr lang="it-IT" b="1" dirty="0" err="1"/>
              <a:t>par_unseq</a:t>
            </a:r>
            <a:r>
              <a:rPr lang="it-IT" dirty="0"/>
              <a:t>, </a:t>
            </a:r>
            <a:r>
              <a:rPr lang="it-IT" dirty="0" err="1"/>
              <a:t>v.begin</a:t>
            </a:r>
            <a:r>
              <a:rPr lang="it-IT" dirty="0"/>
              <a:t>(), </a:t>
            </a:r>
            <a:r>
              <a:rPr lang="it-IT" dirty="0" err="1"/>
              <a:t>v.end</a:t>
            </a:r>
            <a:r>
              <a:rPr lang="it-IT" dirty="0"/>
              <a:t>(), </a:t>
            </a:r>
            <a:r>
              <a:rPr lang="it-IT" dirty="0" err="1"/>
              <a:t>v.begin</a:t>
            </a:r>
            <a:r>
              <a:rPr lang="it-IT" dirty="0"/>
              <a:t>(), [](){ }); </a:t>
            </a:r>
          </a:p>
          <a:p>
            <a:r>
              <a:rPr lang="it-IT" b="1" dirty="0" err="1"/>
              <a:t>Vectorized</a:t>
            </a:r>
            <a:r>
              <a:rPr lang="it-IT" dirty="0"/>
              <a:t> </a:t>
            </a:r>
            <a:r>
              <a:rPr lang="it-IT" dirty="0" err="1"/>
              <a:t>Transform</a:t>
            </a:r>
            <a:r>
              <a:rPr lang="it-IT" dirty="0"/>
              <a:t> (Host </a:t>
            </a:r>
            <a:r>
              <a:rPr lang="it-IT" dirty="0" err="1"/>
              <a:t>Only</a:t>
            </a:r>
            <a:r>
              <a:rPr lang="it-IT" dirty="0"/>
              <a:t>, C++20 standard)</a:t>
            </a:r>
            <a:br>
              <a:rPr lang="it-IT" dirty="0"/>
            </a:br>
            <a:r>
              <a:rPr lang="it-IT" dirty="0" err="1"/>
              <a:t>transform</a:t>
            </a:r>
            <a:r>
              <a:rPr lang="it-IT" dirty="0"/>
              <a:t>(</a:t>
            </a:r>
            <a:r>
              <a:rPr lang="it-IT" b="1" dirty="0" err="1"/>
              <a:t>execution</a:t>
            </a:r>
            <a:r>
              <a:rPr lang="it-IT" b="1" dirty="0"/>
              <a:t>::</a:t>
            </a:r>
            <a:r>
              <a:rPr lang="it-IT" b="1" dirty="0" err="1"/>
              <a:t>unseq</a:t>
            </a:r>
            <a:r>
              <a:rPr lang="it-IT" dirty="0"/>
              <a:t>, </a:t>
            </a:r>
            <a:r>
              <a:rPr lang="it-IT" dirty="0" err="1"/>
              <a:t>v.begin</a:t>
            </a:r>
            <a:r>
              <a:rPr lang="it-IT" dirty="0"/>
              <a:t>(), </a:t>
            </a:r>
            <a:r>
              <a:rPr lang="it-IT" dirty="0" err="1"/>
              <a:t>v.end</a:t>
            </a:r>
            <a:r>
              <a:rPr lang="it-IT" dirty="0"/>
              <a:t>(), </a:t>
            </a:r>
            <a:r>
              <a:rPr lang="it-IT" dirty="0" err="1"/>
              <a:t>v.begin</a:t>
            </a:r>
            <a:r>
              <a:rPr lang="it-IT" dirty="0"/>
              <a:t>(), [](){ }); </a:t>
            </a:r>
          </a:p>
          <a:p>
            <a:pPr lvl="1"/>
            <a:endParaRPr lang="it-IT" dirty="0"/>
          </a:p>
        </p:txBody>
      </p:sp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92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B47CDB-8C47-884A-925A-56A6DF5B8C6F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5EB4131-0B54-EC4E-A095-507762F4E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Specifiche open source</a:t>
            </a:r>
          </a:p>
          <a:p>
            <a:r>
              <a:rPr lang="it-IT" dirty="0"/>
              <a:t>Release 1.0 </a:t>
            </a:r>
            <a:r>
              <a:rPr lang="it-IT" dirty="0" err="1"/>
              <a:t>oneAPI</a:t>
            </a:r>
            <a:r>
              <a:rPr lang="it-IT" dirty="0"/>
              <a:t> rilasciata il 28/09/2020</a:t>
            </a:r>
          </a:p>
          <a:p>
            <a:r>
              <a:rPr lang="it-IT" dirty="0"/>
              <a:t>Base Toolkit</a:t>
            </a:r>
          </a:p>
          <a:p>
            <a:r>
              <a:rPr lang="it-IT" dirty="0"/>
              <a:t>Toolkit aggiuntivi domain-</a:t>
            </a:r>
            <a:r>
              <a:rPr lang="it-IT" dirty="0" err="1"/>
              <a:t>specific</a:t>
            </a:r>
            <a:endParaRPr lang="it-IT" dirty="0"/>
          </a:p>
          <a:p>
            <a:r>
              <a:rPr lang="it-IT" dirty="0"/>
              <a:t>2022 Edition: quali novità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7199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A6E49A-500A-2045-83BC-4FB07BFB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81037"/>
            <a:ext cx="10697307" cy="1009651"/>
          </a:xfrm>
          <a:prstGeom prst="rect">
            <a:avLst/>
          </a:prstGeom>
        </p:spPr>
        <p:txBody>
          <a:bodyPr/>
          <a:lstStyle/>
          <a:p>
            <a:r>
              <a:rPr lang="it-IT" dirty="0" err="1"/>
              <a:t>oneDPL</a:t>
            </a:r>
            <a:r>
              <a:rPr lang="it-IT" dirty="0"/>
              <a:t> –PSTL </a:t>
            </a:r>
            <a:r>
              <a:rPr lang="it-IT" dirty="0" err="1"/>
              <a:t>transform</a:t>
            </a:r>
            <a:r>
              <a:rPr lang="it-IT" dirty="0"/>
              <a:t> </a:t>
            </a:r>
            <a:r>
              <a:rPr lang="it-IT" dirty="0" err="1"/>
              <a:t>execution</a:t>
            </a:r>
            <a:r>
              <a:rPr lang="it-IT" dirty="0"/>
              <a:t> policy</a:t>
            </a:r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D7349442-F393-7D4D-87FC-159625331C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31276" y="1939925"/>
            <a:ext cx="8801570" cy="4351338"/>
          </a:xfrm>
        </p:spPr>
      </p:pic>
      <p:pic>
        <p:nvPicPr>
          <p:cNvPr id="1025" name="Picture 1" descr="page14image910810288">
            <a:extLst>
              <a:ext uri="{FF2B5EF4-FFF2-40B4-BE49-F238E27FC236}">
                <a16:creationId xmlns:a16="http://schemas.microsoft.com/office/drawing/2014/main" id="{21498DAC-939F-F544-9533-4B5ED66B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9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471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2">
            <a:extLst>
              <a:ext uri="{FF2B5EF4-FFF2-40B4-BE49-F238E27FC236}">
                <a16:creationId xmlns:a16="http://schemas.microsoft.com/office/drawing/2014/main" id="{D9E0680C-7C0B-4538-8C33-529856E26F23}"/>
              </a:ext>
            </a:extLst>
          </p:cNvPr>
          <p:cNvSpPr txBox="1"/>
          <p:nvPr/>
        </p:nvSpPr>
        <p:spPr>
          <a:xfrm>
            <a:off x="7111999" y="800100"/>
            <a:ext cx="4757559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it-IT" altLang="it-IT" sz="2800" b="1" dirty="0">
                <a:solidFill>
                  <a:srgbClr val="FF0000"/>
                </a:solidFill>
                <a:latin typeface="+mj-lt"/>
              </a:rPr>
              <a:t>ADALTA </a:t>
            </a:r>
            <a:r>
              <a:rPr lang="it-IT" altLang="it-IT" sz="2800" b="1" dirty="0">
                <a:solidFill>
                  <a:srgbClr val="FF0000"/>
                </a:solidFill>
                <a:latin typeface="+mj-lt"/>
                <a:cs typeface="Arial" charset="0"/>
              </a:rPr>
              <a:t>→</a:t>
            </a:r>
            <a:r>
              <a:rPr lang="it-IT" altLang="it-IT" sz="2800" b="1" dirty="0">
                <a:solidFill>
                  <a:srgbClr val="FF0000"/>
                </a:solidFill>
                <a:latin typeface="+mj-lt"/>
              </a:rPr>
              <a:t> Risorse Utili </a:t>
            </a:r>
            <a:r>
              <a:rPr lang="en-US" sz="2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eaLnBrk="0" hangingPunct="0">
              <a:lnSpc>
                <a:spcPct val="150000"/>
              </a:lnSpc>
            </a:pP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Sul sito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Adalta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nella sezione Risorse Utili per Intel, è possibile accedere a molte risorse web utili e al materiale per la didattica come Documentazione, Tutorial, Video ed Esempi di utilizzo.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285750" indent="-285750" eaLnBrk="0" hangingPunct="0">
              <a:lnSpc>
                <a:spcPct val="150000"/>
              </a:lnSpc>
              <a:buFont typeface="Abadi" panose="020B0604020104020204" pitchFamily="34" charset="0"/>
              <a:buChar char="►"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www.adalta.it/intel</a:t>
            </a:r>
          </a:p>
          <a:p>
            <a:pPr eaLnBrk="0" hangingPunct="0"/>
            <a:endParaRPr lang="it-IT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98EEF2F6-34AA-48AE-933A-D030FD4DFB28}"/>
              </a:ext>
            </a:extLst>
          </p:cNvPr>
          <p:cNvSpPr/>
          <p:nvPr/>
        </p:nvSpPr>
        <p:spPr>
          <a:xfrm>
            <a:off x="521334" y="6370319"/>
            <a:ext cx="6590665" cy="61722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softEdge rad="127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539C33B-813B-4C21-B1D5-4C7AFAC898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84388" y="800099"/>
            <a:ext cx="4896327" cy="557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6672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2">
            <a:extLst>
              <a:ext uri="{FF2B5EF4-FFF2-40B4-BE49-F238E27FC236}">
                <a16:creationId xmlns:a16="http://schemas.microsoft.com/office/drawing/2014/main" id="{D9E0680C-7C0B-4538-8C33-529856E26F23}"/>
              </a:ext>
            </a:extLst>
          </p:cNvPr>
          <p:cNvSpPr txBox="1"/>
          <p:nvPr/>
        </p:nvSpPr>
        <p:spPr>
          <a:xfrm>
            <a:off x="7111999" y="800100"/>
            <a:ext cx="4757559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it-IT" altLang="it-IT" sz="2800" b="1" dirty="0">
                <a:solidFill>
                  <a:srgbClr val="FF0000"/>
                </a:solidFill>
                <a:latin typeface="+mj-lt"/>
              </a:rPr>
              <a:t>ADALTA </a:t>
            </a:r>
            <a:r>
              <a:rPr lang="it-IT" altLang="it-IT" sz="2800" b="1" dirty="0">
                <a:solidFill>
                  <a:srgbClr val="FF0000"/>
                </a:solidFill>
                <a:latin typeface="+mj-lt"/>
                <a:cs typeface="Arial" charset="0"/>
              </a:rPr>
              <a:t>→</a:t>
            </a:r>
            <a:r>
              <a:rPr lang="it-IT" altLang="it-IT" sz="2800" b="1" dirty="0">
                <a:solidFill>
                  <a:srgbClr val="FF0000"/>
                </a:solidFill>
                <a:latin typeface="+mj-lt"/>
              </a:rPr>
              <a:t> Formazione </a:t>
            </a:r>
            <a:r>
              <a:rPr lang="en-US" sz="2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eaLnBrk="0" hangingPunct="0">
              <a:lnSpc>
                <a:spcPct val="150000"/>
              </a:lnSpc>
            </a:pP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Adalta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fornisce inoltre Corsi di Formazione personalizzati e Consulenza con supporto all’Automazione dei processi.</a:t>
            </a:r>
          </a:p>
          <a:p>
            <a:pPr eaLnBrk="0" hangingPunct="0">
              <a:lnSpc>
                <a:spcPct val="150000"/>
              </a:lnSpc>
            </a:pP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Per informazioni contattateci all’indirizzo: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285750" indent="-285750" eaLnBrk="0" hangingPunct="0">
              <a:lnSpc>
                <a:spcPct val="150000"/>
              </a:lnSpc>
              <a:buFont typeface="Abadi" panose="020B0604020104020204" pitchFamily="34" charset="0"/>
              <a:buChar char="►"/>
            </a:pPr>
            <a:r>
              <a:rPr lang="en-US" sz="1600" b="1" dirty="0">
                <a:solidFill>
                  <a:schemeClr val="accent2"/>
                </a:solidFill>
                <a:latin typeface="+mj-lt"/>
                <a:hlinkClick r:id="rId3"/>
              </a:rPr>
              <a:t>training@adalta.it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  <a:p>
            <a:pPr marL="285750" indent="-285750" eaLnBrk="0" hangingPunct="0">
              <a:lnSpc>
                <a:spcPct val="150000"/>
              </a:lnSpc>
              <a:buFont typeface="Abadi" panose="020B0604020104020204" pitchFamily="34" charset="0"/>
              <a:buChar char="►"/>
            </a:pPr>
            <a:endParaRPr lang="en-US" sz="1600" b="1" dirty="0">
              <a:solidFill>
                <a:schemeClr val="accent2"/>
              </a:solidFill>
              <a:latin typeface="+mj-lt"/>
            </a:endParaRPr>
          </a:p>
          <a:p>
            <a:pPr eaLnBrk="0" hangingPunct="0">
              <a:lnSpc>
                <a:spcPct val="150000"/>
              </a:lnSpc>
            </a:pP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Per altre richieste contattateci all’indirizzo: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285750" indent="-285750" eaLnBrk="0" hangingPunct="0">
              <a:lnSpc>
                <a:spcPct val="150000"/>
              </a:lnSpc>
              <a:buFont typeface="Abadi" panose="020B0604020104020204" pitchFamily="34" charset="0"/>
              <a:buChar char="►"/>
            </a:pPr>
            <a:r>
              <a:rPr lang="en-US" sz="1600" b="1" dirty="0">
                <a:solidFill>
                  <a:schemeClr val="accent2"/>
                </a:solidFill>
                <a:latin typeface="+mj-lt"/>
                <a:hlinkClick r:id="rId4"/>
              </a:rPr>
              <a:t>info@adalta.it</a:t>
            </a:r>
            <a:endParaRPr lang="en-US" sz="1600" b="1" dirty="0">
              <a:solidFill>
                <a:schemeClr val="accent2"/>
              </a:solidFill>
              <a:latin typeface="+mj-lt"/>
            </a:endParaRPr>
          </a:p>
          <a:p>
            <a:pPr eaLnBrk="0" hangingPunct="0"/>
            <a:endParaRPr lang="it-IT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6A81B7F-96E9-4E26-847B-0F833192C82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568822" y="800099"/>
            <a:ext cx="4420612" cy="593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051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52167" y="2785227"/>
            <a:ext cx="7087667" cy="1064025"/>
          </a:xfrm>
        </p:spPr>
        <p:txBody>
          <a:bodyPr anchor="ctr">
            <a:normAutofit/>
          </a:bodyPr>
          <a:lstStyle/>
          <a:p>
            <a:r>
              <a:rPr lang="it-IT" sz="4800" dirty="0"/>
              <a:t>Grazie per l’attenzione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D0A777B-E8C3-49B4-A133-145889CF9DCC}"/>
              </a:ext>
            </a:extLst>
          </p:cNvPr>
          <p:cNvSpPr/>
          <p:nvPr/>
        </p:nvSpPr>
        <p:spPr>
          <a:xfrm>
            <a:off x="2552165" y="3852606"/>
            <a:ext cx="7087667" cy="65883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538163" indent="-538163" algn="ctr" eaLnBrk="0" hangingPunct="0">
              <a:lnSpc>
                <a:spcPct val="150000"/>
              </a:lnSpc>
              <a:buFont typeface="Abadi" panose="020B0604020104020204" pitchFamily="34" charset="0"/>
              <a:buChar char="►"/>
            </a:pPr>
            <a:r>
              <a:rPr lang="en-US" sz="2800" b="1" dirty="0">
                <a:solidFill>
                  <a:schemeClr val="accent2"/>
                </a:solidFill>
                <a:latin typeface="+mj-lt"/>
                <a:hlinkClick r:id="rId3"/>
              </a:rPr>
              <a:t>www.adalta.it/intel</a:t>
            </a:r>
            <a:endParaRPr lang="en-US" sz="2800" b="1" dirty="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55070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C6321A-B350-8B49-9E92-937A501D3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Toolkits</a:t>
            </a:r>
            <a:endParaRPr lang="it-IT" baseline="300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B11B2A6-641D-AE4F-B48F-DDA0D426A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Base Toolkit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HPC Toolkit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AI Analytics Toolkit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IoT Toolkit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Rendering Toolkit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Distribution of </a:t>
            </a:r>
            <a:r>
              <a:rPr lang="it-IT" dirty="0" err="1"/>
              <a:t>OpenVINO</a:t>
            </a:r>
            <a:r>
              <a:rPr lang="it-IT" dirty="0"/>
              <a:t>™ Toolkit - Powered by </a:t>
            </a:r>
            <a:r>
              <a:rPr lang="it-IT" dirty="0" err="1"/>
              <a:t>oneAPI</a:t>
            </a:r>
            <a:endParaRPr lang="it-IT" dirty="0"/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System </a:t>
            </a:r>
            <a:r>
              <a:rPr lang="it-IT" dirty="0" err="1"/>
              <a:t>Bring</a:t>
            </a:r>
            <a:r>
              <a:rPr lang="it-IT" dirty="0"/>
              <a:t>-Up Toolkit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</a:t>
            </a:r>
            <a:r>
              <a:rPr lang="it-IT" dirty="0" err="1"/>
              <a:t>oneAPI</a:t>
            </a:r>
            <a:r>
              <a:rPr lang="it-IT" dirty="0"/>
              <a:t> </a:t>
            </a:r>
            <a:r>
              <a:rPr lang="it-IT" dirty="0" err="1"/>
              <a:t>Deep</a:t>
            </a:r>
            <a:r>
              <a:rPr lang="it-IT" dirty="0"/>
              <a:t> Learning Framework Developer Toolkit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5358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C6321A-B350-8B49-9E92-937A501D3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81037"/>
            <a:ext cx="10873155" cy="1009651"/>
          </a:xfrm>
        </p:spPr>
        <p:txBody>
          <a:bodyPr/>
          <a:lstStyle/>
          <a:p>
            <a:r>
              <a:rPr lang="it-IT" sz="4000" dirty="0"/>
              <a:t>Programmazione multi-core e multi-piattaforma</a:t>
            </a:r>
            <a:endParaRPr lang="it-IT" sz="4000" baseline="300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B11B2A6-641D-AE4F-B48F-DDA0D426A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Tecnologie di sviluppo</a:t>
            </a:r>
          </a:p>
          <a:p>
            <a:pPr lvl="1"/>
            <a:r>
              <a:rPr lang="it-IT" dirty="0" err="1"/>
              <a:t>PThreads</a:t>
            </a:r>
            <a:endParaRPr lang="it-IT" dirty="0"/>
          </a:p>
          <a:p>
            <a:pPr lvl="1"/>
            <a:r>
              <a:rPr lang="it-IT" dirty="0" err="1"/>
              <a:t>OpenMP</a:t>
            </a:r>
            <a:endParaRPr lang="it-IT" dirty="0"/>
          </a:p>
          <a:p>
            <a:pPr lvl="1"/>
            <a:r>
              <a:rPr lang="it-IT" dirty="0"/>
              <a:t>TBB</a:t>
            </a:r>
          </a:p>
          <a:p>
            <a:pPr lvl="1"/>
            <a:r>
              <a:rPr lang="it-IT" dirty="0"/>
              <a:t>CUDA</a:t>
            </a:r>
          </a:p>
          <a:p>
            <a:pPr lvl="1"/>
            <a:r>
              <a:rPr lang="it-IT" dirty="0" err="1"/>
              <a:t>OpenCL</a:t>
            </a:r>
            <a:endParaRPr lang="it-IT" dirty="0"/>
          </a:p>
          <a:p>
            <a:r>
              <a:rPr lang="it-IT" dirty="0"/>
              <a:t>Analogie e differenze con Intel </a:t>
            </a:r>
            <a:r>
              <a:rPr lang="it-IT" dirty="0" err="1"/>
              <a:t>oneAPI</a:t>
            </a: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3340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C6321A-B350-8B49-9E92-937A501D3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81037"/>
            <a:ext cx="10873155" cy="1009651"/>
          </a:xfrm>
        </p:spPr>
        <p:txBody>
          <a:bodyPr/>
          <a:lstStyle/>
          <a:p>
            <a:r>
              <a:rPr lang="it-IT" sz="4000" dirty="0"/>
              <a:t>SYCL vs CUDA</a:t>
            </a:r>
            <a:endParaRPr lang="it-IT" sz="4000" baseline="300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B11B2A6-641D-AE4F-B48F-DDA0D426A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Stesso obiettivo: migliorare le performance con elaborazione parallela su architetture che la supportano</a:t>
            </a:r>
          </a:p>
          <a:p>
            <a:r>
              <a:rPr lang="it-IT" dirty="0"/>
              <a:t>SYCL è C++ domain-</a:t>
            </a:r>
            <a:r>
              <a:rPr lang="it-IT" dirty="0" err="1"/>
              <a:t>specific</a:t>
            </a:r>
            <a:r>
              <a:rPr lang="it-IT" dirty="0"/>
              <a:t> </a:t>
            </a:r>
            <a:r>
              <a:rPr lang="it-IT" dirty="0" err="1"/>
              <a:t>embedded</a:t>
            </a:r>
            <a:r>
              <a:rPr lang="it-IT" dirty="0"/>
              <a:t> </a:t>
            </a:r>
            <a:r>
              <a:rPr lang="it-IT" dirty="0" err="1"/>
              <a:t>language</a:t>
            </a:r>
            <a:r>
              <a:rPr lang="it-IT" dirty="0"/>
              <a:t>, per cui non richiede estensioni al C++ come CUDA e il codice </a:t>
            </a:r>
            <a:r>
              <a:rPr lang="it-IT" dirty="0" err="1"/>
              <a:t>host</a:t>
            </a:r>
            <a:r>
              <a:rPr lang="it-IT" dirty="0"/>
              <a:t> utilizza il </a:t>
            </a:r>
            <a:r>
              <a:rPr lang="it-IT" dirty="0" err="1"/>
              <a:t>runtime</a:t>
            </a:r>
            <a:r>
              <a:rPr lang="it-IT" dirty="0"/>
              <a:t> e non su un particolare compilatore</a:t>
            </a:r>
          </a:p>
          <a:p>
            <a:r>
              <a:rPr lang="it-IT" dirty="0"/>
              <a:t>SYCL non richiede toolbox specifica</a:t>
            </a:r>
          </a:p>
          <a:p>
            <a:r>
              <a:rPr lang="it-IT" dirty="0"/>
              <a:t>SYCL non ha sorgenti separati per codice </a:t>
            </a:r>
            <a:r>
              <a:rPr lang="it-IT" dirty="0" err="1"/>
              <a:t>host</a:t>
            </a:r>
            <a:r>
              <a:rPr lang="it-IT" dirty="0"/>
              <a:t> e </a:t>
            </a:r>
            <a:r>
              <a:rPr lang="it-IT" dirty="0" err="1"/>
              <a:t>device</a:t>
            </a:r>
            <a:endParaRPr lang="it-IT" dirty="0"/>
          </a:p>
          <a:p>
            <a:r>
              <a:rPr lang="it-IT" dirty="0"/>
              <a:t>SYCL è </a:t>
            </a:r>
            <a:r>
              <a:rPr lang="it-IT" dirty="0" err="1"/>
              <a:t>vendor-agnostic</a:t>
            </a:r>
            <a:endParaRPr lang="it-IT" dirty="0"/>
          </a:p>
          <a:p>
            <a:r>
              <a:rPr lang="it-IT" dirty="0"/>
              <a:t>SYCL ha prestazioni paragonabili a CUDA ed è </a:t>
            </a:r>
            <a:r>
              <a:rPr lang="it-IT" dirty="0" err="1"/>
              <a:t>cost-effective</a:t>
            </a: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587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C6321A-B350-8B49-9E92-937A501D3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81037"/>
            <a:ext cx="10873155" cy="1009651"/>
          </a:xfrm>
        </p:spPr>
        <p:txBody>
          <a:bodyPr/>
          <a:lstStyle/>
          <a:p>
            <a:r>
              <a:rPr lang="it-IT" sz="4000" dirty="0"/>
              <a:t>Da CUDA a SYCL – i </a:t>
            </a:r>
            <a:r>
              <a:rPr lang="it-IT" sz="4000" dirty="0" err="1"/>
              <a:t>tool</a:t>
            </a:r>
            <a:endParaRPr lang="it-IT" sz="4000" baseline="300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B11B2A6-641D-AE4F-B48F-DDA0D426A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/>
              <a:t>Compatibility </a:t>
            </a:r>
            <a:r>
              <a:rPr lang="it-IT" dirty="0" err="1"/>
              <a:t>tool</a:t>
            </a:r>
            <a:endParaRPr lang="it-IT" dirty="0"/>
          </a:p>
          <a:p>
            <a:pPr lvl="1"/>
            <a:r>
              <a:rPr lang="it-IT" dirty="0"/>
              <a:t>Genera codice human-</a:t>
            </a:r>
            <a:r>
              <a:rPr lang="it-IT" dirty="0" err="1"/>
              <a:t>readable</a:t>
            </a:r>
            <a:endParaRPr lang="it-IT" dirty="0"/>
          </a:p>
          <a:p>
            <a:pPr lvl="1"/>
            <a:r>
              <a:rPr lang="it-IT" dirty="0"/>
              <a:t>Mantiene nomi di variabili</a:t>
            </a:r>
          </a:p>
          <a:p>
            <a:pPr lvl="1"/>
            <a:r>
              <a:rPr lang="it-IT" dirty="0"/>
              <a:t>Riconosce costrutti di </a:t>
            </a:r>
            <a:r>
              <a:rPr lang="it-IT" dirty="0" err="1"/>
              <a:t>index</a:t>
            </a:r>
            <a:r>
              <a:rPr lang="it-IT" dirty="0"/>
              <a:t> </a:t>
            </a:r>
            <a:r>
              <a:rPr lang="it-IT" dirty="0" err="1"/>
              <a:t>computation</a:t>
            </a:r>
            <a:r>
              <a:rPr lang="it-IT" dirty="0"/>
              <a:t> di CUDA e li trasforma automaticamente nei corrispondenti SYCL</a:t>
            </a:r>
          </a:p>
          <a:p>
            <a:pPr lvl="1"/>
            <a:r>
              <a:rPr lang="it-IT" dirty="0"/>
              <a:t>Codice </a:t>
            </a:r>
            <a:r>
              <a:rPr lang="it-IT" dirty="0" err="1"/>
              <a:t>host</a:t>
            </a:r>
            <a:r>
              <a:rPr lang="it-IT" dirty="0"/>
              <a:t> riportato fedelmente</a:t>
            </a:r>
          </a:p>
          <a:p>
            <a:pPr lvl="1"/>
            <a:r>
              <a:rPr lang="it-IT" dirty="0"/>
              <a:t>Commenti </a:t>
            </a:r>
            <a:r>
              <a:rPr lang="it-IT" dirty="0" err="1"/>
              <a:t>inline</a:t>
            </a:r>
            <a:r>
              <a:rPr lang="it-IT" dirty="0"/>
              <a:t> per identificare le parti da completare e ottimizzare</a:t>
            </a:r>
          </a:p>
          <a:p>
            <a:r>
              <a:rPr lang="it-IT" dirty="0"/>
              <a:t>Intel</a:t>
            </a:r>
            <a:r>
              <a:rPr lang="it-IT" baseline="30000" dirty="0"/>
              <a:t>®</a:t>
            </a:r>
            <a:r>
              <a:rPr lang="it-IT" dirty="0"/>
              <a:t> Advisor </a:t>
            </a:r>
            <a:r>
              <a:rPr lang="it-IT" dirty="0" err="1"/>
              <a:t>Offload</a:t>
            </a:r>
            <a:r>
              <a:rPr lang="it-IT" dirty="0"/>
              <a:t> Advisor </a:t>
            </a:r>
          </a:p>
          <a:p>
            <a:pPr lvl="1"/>
            <a:r>
              <a:rPr lang="it-IT" dirty="0"/>
              <a:t>Trip </a:t>
            </a:r>
            <a:r>
              <a:rPr lang="it-IT" dirty="0" err="1"/>
              <a:t>count</a:t>
            </a:r>
            <a:r>
              <a:rPr lang="it-IT" dirty="0"/>
              <a:t> e FLOP </a:t>
            </a:r>
            <a:r>
              <a:rPr lang="it-IT" dirty="0" err="1"/>
              <a:t>analysys</a:t>
            </a:r>
            <a:endParaRPr lang="it-IT" dirty="0"/>
          </a:p>
          <a:p>
            <a:pPr lvl="1"/>
            <a:r>
              <a:rPr lang="it-IT" dirty="0" err="1"/>
              <a:t>Dependency</a:t>
            </a:r>
            <a:r>
              <a:rPr lang="it-IT" dirty="0"/>
              <a:t> </a:t>
            </a:r>
            <a:r>
              <a:rPr lang="it-IT" dirty="0" err="1"/>
              <a:t>analysis</a:t>
            </a:r>
            <a:endParaRPr lang="it-IT" dirty="0"/>
          </a:p>
          <a:p>
            <a:pPr lvl="1"/>
            <a:r>
              <a:rPr lang="it-IT" dirty="0"/>
              <a:t>Performance </a:t>
            </a:r>
            <a:r>
              <a:rPr lang="it-IT" dirty="0" err="1"/>
              <a:t>prediction</a:t>
            </a:r>
            <a:r>
              <a:rPr lang="it-IT" dirty="0"/>
              <a:t> su specifiche generazioni di </a:t>
            </a:r>
            <a:r>
              <a:rPr lang="it-IT" dirty="0" err="1"/>
              <a:t>device</a:t>
            </a:r>
            <a:r>
              <a:rPr lang="it-IT" dirty="0"/>
              <a:t> (es. gen9)</a:t>
            </a:r>
          </a:p>
          <a:p>
            <a:pPr lvl="1"/>
            <a:r>
              <a:rPr lang="it-IT" dirty="0"/>
              <a:t>Report dei risultati in HTML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6362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C6321A-B350-8B49-9E92-937A501D3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81037"/>
            <a:ext cx="10873155" cy="1009651"/>
          </a:xfrm>
        </p:spPr>
        <p:txBody>
          <a:bodyPr/>
          <a:lstStyle/>
          <a:p>
            <a:r>
              <a:rPr lang="it-IT" sz="4000" dirty="0" err="1"/>
              <a:t>Offload</a:t>
            </a:r>
            <a:r>
              <a:rPr lang="it-IT" sz="4000" dirty="0"/>
              <a:t> Advisor report</a:t>
            </a:r>
            <a:endParaRPr lang="it-IT" sz="4000" baseline="30000" dirty="0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5E0F3641-43C1-1E47-B4D0-8F839B2681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231" y="1781908"/>
            <a:ext cx="12003167" cy="3949328"/>
          </a:xfrm>
        </p:spPr>
      </p:pic>
    </p:spTree>
    <p:extLst>
      <p:ext uri="{BB962C8B-B14F-4D97-AF65-F5344CB8AC3E}">
        <p14:creationId xmlns:p14="http://schemas.microsoft.com/office/powerpoint/2010/main" val="1265024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ersonalizzato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55A11"/>
      </a:accent1>
      <a:accent2>
        <a:srgbClr val="4472C4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39480</TotalTime>
  <Words>2760</Words>
  <Application>Microsoft Office PowerPoint</Application>
  <PresentationFormat>Widescreen</PresentationFormat>
  <Paragraphs>317</Paragraphs>
  <Slides>43</Slides>
  <Notes>43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49" baseType="lpstr">
      <vt:lpstr>Abadi</vt:lpstr>
      <vt:lpstr>Arial</vt:lpstr>
      <vt:lpstr>Calibri</vt:lpstr>
      <vt:lpstr>IntelClear</vt:lpstr>
      <vt:lpstr>Times New Roman</vt:lpstr>
      <vt:lpstr>Office Theme</vt:lpstr>
      <vt:lpstr>Programmazione Multi-Core e Multi-Piattaforma con Intel® oneAPI con Priority Support</vt:lpstr>
      <vt:lpstr>Presentazione standard di PowerPoint</vt:lpstr>
      <vt:lpstr>AGENDA</vt:lpstr>
      <vt:lpstr>Intel® oneAPI</vt:lpstr>
      <vt:lpstr>Intel® oneAPI Toolkits</vt:lpstr>
      <vt:lpstr>Programmazione multi-core e multi-piattaforma</vt:lpstr>
      <vt:lpstr>SYCL vs CUDA</vt:lpstr>
      <vt:lpstr>Da CUDA a SYCL – i tool</vt:lpstr>
      <vt:lpstr>Offload Advisor report</vt:lpstr>
      <vt:lpstr>Intel® oneAPI 2022 edition - 1</vt:lpstr>
      <vt:lpstr>Intel® oneAPI 2022 edition - 2</vt:lpstr>
      <vt:lpstr>Intel® oneAPI 2022 edition - 3</vt:lpstr>
      <vt:lpstr>Intel® oneAPI 2022 edition - 4</vt:lpstr>
      <vt:lpstr>SYCL 2020</vt:lpstr>
      <vt:lpstr>SYCL 2020 - Backends</vt:lpstr>
      <vt:lpstr>SYCL 2020 - Backends</vt:lpstr>
      <vt:lpstr>SYCL 2020 - USM</vt:lpstr>
      <vt:lpstr>SYCL 2020 - Reductions</vt:lpstr>
      <vt:lpstr>SYCL 2020 – Group Library</vt:lpstr>
      <vt:lpstr>SYCL 2020 – Atomic References</vt:lpstr>
      <vt:lpstr>DPC++ = Data Parallel C++ - Esempio</vt:lpstr>
      <vt:lpstr>DPC++ - NDRange</vt:lpstr>
      <vt:lpstr>DPC++ - Kernel</vt:lpstr>
      <vt:lpstr>DPC++ - Scelta Device</vt:lpstr>
      <vt:lpstr>DPC++ - Esecuzioni kernel - dipendenza</vt:lpstr>
      <vt:lpstr>DPC++ - USM vs Buffer + accessors</vt:lpstr>
      <vt:lpstr>DPC++ - Esempio buffer + accessors</vt:lpstr>
      <vt:lpstr>DPC++ - Esempio USM</vt:lpstr>
      <vt:lpstr>DPC++ - USM trasferimento dati esplicito</vt:lpstr>
      <vt:lpstr>DPC++ - USM trasferimento dati esplicito</vt:lpstr>
      <vt:lpstr>DPC++ - USM allocator class</vt:lpstr>
      <vt:lpstr>DPC++ - USM allocator class</vt:lpstr>
      <vt:lpstr>DPC++ - Task scheduling con USM</vt:lpstr>
      <vt:lpstr>DPC++ - Ordered queues</vt:lpstr>
      <vt:lpstr>DPC++ - Ordered queues - confronto</vt:lpstr>
      <vt:lpstr>DPC++ - Optional kernel lambda naming - 1</vt:lpstr>
      <vt:lpstr>DPC++ - Optional kernel lambda naming - 2</vt:lpstr>
      <vt:lpstr>oneDPL = oneAPI DPC++ Library</vt:lpstr>
      <vt:lpstr>oneDPL – Parallel STL (PSTL)</vt:lpstr>
      <vt:lpstr>oneDPL –PSTL transform execution policy</vt:lpstr>
      <vt:lpstr>Presentazione standard di PowerPoint</vt:lpstr>
      <vt:lpstr>Presentazione standard di PowerPoint</vt:lpstr>
      <vt:lpstr>Grazie per l’attenzione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AMET and the digital transformation</dc:title>
  <dc:creator>ADALTA</dc:creator>
  <cp:lastModifiedBy>Giampaolo Marcantoni</cp:lastModifiedBy>
  <cp:revision>352</cp:revision>
  <dcterms:created xsi:type="dcterms:W3CDTF">2018-03-11T21:48:22Z</dcterms:created>
  <dcterms:modified xsi:type="dcterms:W3CDTF">2022-04-07T10:37:35Z</dcterms:modified>
</cp:coreProperties>
</file>